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EDEC"/>
    <a:srgbClr val="33CCCC"/>
    <a:srgbClr val="91E5E3"/>
    <a:srgbClr val="00FFCC"/>
    <a:srgbClr val="FFCCCC"/>
    <a:srgbClr val="FF7C80"/>
    <a:srgbClr val="011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8" autoAdjust="0"/>
    <p:restoredTop sz="94660"/>
  </p:normalViewPr>
  <p:slideViewPr>
    <p:cSldViewPr snapToGrid="0">
      <p:cViewPr varScale="1">
        <p:scale>
          <a:sx n="104" d="100"/>
          <a:sy n="104" d="100"/>
        </p:scale>
        <p:origin x="8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3D0980-4E31-4298-883B-DE98BF8ED5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SG"/>
        </a:p>
      </dgm:t>
    </dgm:pt>
    <dgm:pt modelId="{93E4536B-14BD-4540-8560-79207E8D203A}">
      <dgm:prSet phldrT="[Text]" custT="1"/>
      <dgm:spPr>
        <a:solidFill>
          <a:schemeClr val="accent5">
            <a:lumMod val="20000"/>
            <a:lumOff val="80000"/>
          </a:schemeClr>
        </a:solidFill>
        <a:ln>
          <a:noFill/>
        </a:ln>
      </dgm:spPr>
      <dgm:t>
        <a:bodyPr/>
        <a:lstStyle/>
        <a:p>
          <a:r>
            <a:rPr lang="en-SG" sz="2400" b="1" dirty="0">
              <a:solidFill>
                <a:srgbClr val="011E41"/>
              </a:solidFill>
              <a:latin typeface="Calibri Light" panose="020F0302020204030204" pitchFamily="34" charset="0"/>
              <a:cs typeface="Calibri Light" panose="020F0302020204030204" pitchFamily="34" charset="0"/>
            </a:rPr>
            <a:t>Sec 5: Trafficking in controlled drugs</a:t>
          </a:r>
        </a:p>
      </dgm:t>
    </dgm:pt>
    <dgm:pt modelId="{533D72F3-F3DE-4854-BB42-59842C81E208}" type="parTrans" cxnId="{C8A679D7-1668-4B2E-B1B1-61AA1B469F5E}">
      <dgm:prSet/>
      <dgm:spPr/>
      <dgm:t>
        <a:bodyPr/>
        <a:lstStyle/>
        <a:p>
          <a:endParaRPr lang="en-SG" sz="1600">
            <a:latin typeface="Calibri Light" panose="020F0302020204030204" pitchFamily="34" charset="0"/>
            <a:cs typeface="Calibri Light" panose="020F0302020204030204" pitchFamily="34" charset="0"/>
          </a:endParaRPr>
        </a:p>
      </dgm:t>
    </dgm:pt>
    <dgm:pt modelId="{101E2120-1461-463C-9100-115389D79034}" type="sibTrans" cxnId="{C8A679D7-1668-4B2E-B1B1-61AA1B469F5E}">
      <dgm:prSet/>
      <dgm:spPr/>
      <dgm:t>
        <a:bodyPr/>
        <a:lstStyle/>
        <a:p>
          <a:endParaRPr lang="en-SG" sz="1600">
            <a:latin typeface="Calibri Light" panose="020F0302020204030204" pitchFamily="34" charset="0"/>
            <a:cs typeface="Calibri Light" panose="020F0302020204030204" pitchFamily="34" charset="0"/>
          </a:endParaRPr>
        </a:p>
      </dgm:t>
    </dgm:pt>
    <dgm:pt modelId="{14F0DFEF-7CD6-4B52-9604-AC6816AE0EA6}">
      <dgm:prSet phldrT="[Text]" custT="1"/>
      <dgm:spPr>
        <a:solidFill>
          <a:schemeClr val="accent5">
            <a:lumMod val="20000"/>
            <a:lumOff val="80000"/>
          </a:schemeClr>
        </a:solidFill>
        <a:ln>
          <a:noFill/>
        </a:ln>
      </dgm:spPr>
      <dgm:t>
        <a:bodyPr/>
        <a:lstStyle/>
        <a:p>
          <a:r>
            <a:rPr lang="en-SG" sz="2400" b="1" dirty="0">
              <a:solidFill>
                <a:srgbClr val="011E41"/>
              </a:solidFill>
              <a:latin typeface="Calibri Light" panose="020F0302020204030204" pitchFamily="34" charset="0"/>
              <a:cs typeface="Calibri Light" panose="020F0302020204030204" pitchFamily="34" charset="0"/>
            </a:rPr>
            <a:t>Sec 8a: Possession of controlled drugs</a:t>
          </a:r>
        </a:p>
      </dgm:t>
    </dgm:pt>
    <dgm:pt modelId="{1BF011FD-75AD-4387-A80D-3EBE24CE1C75}" type="parTrans" cxnId="{BCE0AAA3-2DDE-48C5-8002-3D3E01038E25}">
      <dgm:prSet/>
      <dgm:spPr/>
      <dgm:t>
        <a:bodyPr/>
        <a:lstStyle/>
        <a:p>
          <a:endParaRPr lang="en-SG" sz="1600">
            <a:latin typeface="Calibri Light" panose="020F0302020204030204" pitchFamily="34" charset="0"/>
            <a:cs typeface="Calibri Light" panose="020F0302020204030204" pitchFamily="34" charset="0"/>
          </a:endParaRPr>
        </a:p>
      </dgm:t>
    </dgm:pt>
    <dgm:pt modelId="{34B0EE6C-AE18-4FAF-82F9-621A91E7CADE}" type="sibTrans" cxnId="{BCE0AAA3-2DDE-48C5-8002-3D3E01038E25}">
      <dgm:prSet/>
      <dgm:spPr/>
      <dgm:t>
        <a:bodyPr/>
        <a:lstStyle/>
        <a:p>
          <a:endParaRPr lang="en-SG" sz="1600">
            <a:latin typeface="Calibri Light" panose="020F0302020204030204" pitchFamily="34" charset="0"/>
            <a:cs typeface="Calibri Light" panose="020F0302020204030204" pitchFamily="34" charset="0"/>
          </a:endParaRPr>
        </a:p>
      </dgm:t>
    </dgm:pt>
    <dgm:pt modelId="{2A71B58D-8761-48EF-B406-7BB55AA0BB34}">
      <dgm:prSet custT="1"/>
      <dgm:spPr>
        <a:solidFill>
          <a:schemeClr val="lt1">
            <a:hueOff val="0"/>
            <a:satOff val="0"/>
            <a:lumOff val="0"/>
            <a:alpha val="75000"/>
          </a:schemeClr>
        </a:solidFill>
        <a:ln>
          <a:solidFill>
            <a:schemeClr val="accent1">
              <a:lumMod val="40000"/>
              <a:lumOff val="60000"/>
            </a:schemeClr>
          </a:solidFill>
          <a:prstDash val="sysDash"/>
        </a:ln>
      </dgm:spPr>
      <dgm:t>
        <a:bodyPr/>
        <a:lstStyle/>
        <a:p>
          <a:r>
            <a:rPr lang="en-SG" sz="1800" dirty="0">
              <a:latin typeface="Calibri Light" panose="020F0302020204030204" pitchFamily="34" charset="0"/>
              <a:cs typeface="Calibri Light" panose="020F0302020204030204" pitchFamily="34" charset="0"/>
            </a:rPr>
            <a:t>Includes selling, giving, administering, sending, transporting, delivering, distributing, or even offering to do any of these acts on behalf of another person</a:t>
          </a:r>
        </a:p>
      </dgm:t>
    </dgm:pt>
    <dgm:pt modelId="{000CF9B1-14B8-4C9B-AB6D-B5D9BF69F6B8}" type="parTrans" cxnId="{B87481C5-D677-4BD6-896B-32C55B5A36B4}">
      <dgm:prSet/>
      <dgm:spPr/>
      <dgm:t>
        <a:bodyPr/>
        <a:lstStyle/>
        <a:p>
          <a:endParaRPr lang="en-SG" sz="1600">
            <a:latin typeface="Calibri Light" panose="020F0302020204030204" pitchFamily="34" charset="0"/>
            <a:cs typeface="Calibri Light" panose="020F0302020204030204" pitchFamily="34" charset="0"/>
          </a:endParaRPr>
        </a:p>
      </dgm:t>
    </dgm:pt>
    <dgm:pt modelId="{2EDA4597-A0A5-4D40-863C-D2EE653E0104}" type="sibTrans" cxnId="{B87481C5-D677-4BD6-896B-32C55B5A36B4}">
      <dgm:prSet/>
      <dgm:spPr/>
      <dgm:t>
        <a:bodyPr/>
        <a:lstStyle/>
        <a:p>
          <a:endParaRPr lang="en-SG" sz="1600">
            <a:latin typeface="Calibri Light" panose="020F0302020204030204" pitchFamily="34" charset="0"/>
            <a:cs typeface="Calibri Light" panose="020F0302020204030204" pitchFamily="34" charset="0"/>
          </a:endParaRPr>
        </a:p>
      </dgm:t>
    </dgm:pt>
    <dgm:pt modelId="{99CDBF97-3A5B-4F89-B119-58F28A9EC22C}">
      <dgm:prSet custT="1"/>
      <dgm:spPr>
        <a:solidFill>
          <a:schemeClr val="lt1">
            <a:hueOff val="0"/>
            <a:satOff val="0"/>
            <a:lumOff val="0"/>
            <a:alpha val="75000"/>
          </a:schemeClr>
        </a:solidFill>
        <a:ln>
          <a:solidFill>
            <a:schemeClr val="accent1">
              <a:lumMod val="40000"/>
              <a:lumOff val="60000"/>
            </a:schemeClr>
          </a:solidFill>
          <a:prstDash val="sysDash"/>
        </a:ln>
      </dgm:spPr>
      <dgm:t>
        <a:bodyPr/>
        <a:lstStyle/>
        <a:p>
          <a:r>
            <a:rPr lang="en-SG" sz="1800" dirty="0">
              <a:latin typeface="Calibri Light" panose="020F0302020204030204" pitchFamily="34" charset="0"/>
              <a:cs typeface="Calibri Light" panose="020F0302020204030204" pitchFamily="34" charset="0"/>
            </a:rPr>
            <a:t>Penalty ranges from </a:t>
          </a:r>
          <a:r>
            <a:rPr lang="en-SG" sz="1800" b="1" dirty="0">
              <a:latin typeface="Calibri Light" panose="020F0302020204030204" pitchFamily="34" charset="0"/>
              <a:cs typeface="Calibri Light" panose="020F0302020204030204" pitchFamily="34" charset="0"/>
            </a:rPr>
            <a:t>imprisonment</a:t>
          </a:r>
          <a:r>
            <a:rPr lang="en-SG" sz="1800" b="0" dirty="0">
              <a:latin typeface="Calibri Light" panose="020F0302020204030204" pitchFamily="34" charset="0"/>
              <a:cs typeface="Calibri Light" panose="020F0302020204030204" pitchFamily="34" charset="0"/>
            </a:rPr>
            <a:t> AND </a:t>
          </a:r>
          <a:r>
            <a:rPr lang="en-SG" sz="1800" b="1" dirty="0">
              <a:latin typeface="Calibri Light" panose="020F0302020204030204" pitchFamily="34" charset="0"/>
              <a:cs typeface="Calibri Light" panose="020F0302020204030204" pitchFamily="34" charset="0"/>
            </a:rPr>
            <a:t>caning</a:t>
          </a:r>
          <a:r>
            <a:rPr lang="en-SG" sz="1800" b="0" dirty="0">
              <a:latin typeface="Calibri Light" panose="020F0302020204030204" pitchFamily="34" charset="0"/>
              <a:cs typeface="Calibri Light" panose="020F0302020204030204" pitchFamily="34" charset="0"/>
            </a:rPr>
            <a:t>, to the </a:t>
          </a:r>
          <a:r>
            <a:rPr lang="en-SG" sz="1800" b="1" dirty="0">
              <a:latin typeface="Calibri Light" panose="020F0302020204030204" pitchFamily="34" charset="0"/>
              <a:cs typeface="Calibri Light" panose="020F0302020204030204" pitchFamily="34" charset="0"/>
            </a:rPr>
            <a:t>mandatory death penalty</a:t>
          </a:r>
          <a:r>
            <a:rPr lang="en-SG" sz="1800" b="0" dirty="0">
              <a:latin typeface="Calibri Light" panose="020F0302020204030204" pitchFamily="34" charset="0"/>
              <a:cs typeface="Calibri Light" panose="020F0302020204030204" pitchFamily="34" charset="0"/>
            </a:rPr>
            <a:t>, depending on the class and quantity of drug trafficked </a:t>
          </a:r>
          <a:endParaRPr lang="en-SG" sz="1800" dirty="0">
            <a:latin typeface="Calibri Light" panose="020F0302020204030204" pitchFamily="34" charset="0"/>
            <a:cs typeface="Calibri Light" panose="020F0302020204030204" pitchFamily="34" charset="0"/>
          </a:endParaRPr>
        </a:p>
      </dgm:t>
    </dgm:pt>
    <dgm:pt modelId="{81ACA624-339A-4FBE-8635-BAAE1AF3FCC4}" type="parTrans" cxnId="{5C66F96C-7C04-458A-B8F4-C60AD2BBBCC7}">
      <dgm:prSet/>
      <dgm:spPr/>
      <dgm:t>
        <a:bodyPr/>
        <a:lstStyle/>
        <a:p>
          <a:endParaRPr lang="en-SG">
            <a:latin typeface="Calibri Light" panose="020F0302020204030204" pitchFamily="34" charset="0"/>
            <a:cs typeface="Calibri Light" panose="020F0302020204030204" pitchFamily="34" charset="0"/>
          </a:endParaRPr>
        </a:p>
      </dgm:t>
    </dgm:pt>
    <dgm:pt modelId="{F7928925-03DB-4AA8-9D1D-A0BE9FF65328}" type="sibTrans" cxnId="{5C66F96C-7C04-458A-B8F4-C60AD2BBBCC7}">
      <dgm:prSet/>
      <dgm:spPr/>
      <dgm:t>
        <a:bodyPr/>
        <a:lstStyle/>
        <a:p>
          <a:endParaRPr lang="en-SG">
            <a:latin typeface="Calibri Light" panose="020F0302020204030204" pitchFamily="34" charset="0"/>
            <a:cs typeface="Calibri Light" panose="020F0302020204030204" pitchFamily="34" charset="0"/>
          </a:endParaRPr>
        </a:p>
      </dgm:t>
    </dgm:pt>
    <dgm:pt modelId="{261452BD-75EE-4791-9D2D-635E42CE41C8}">
      <dgm:prSet custT="1"/>
      <dgm:spPr>
        <a:solidFill>
          <a:schemeClr val="lt1">
            <a:hueOff val="0"/>
            <a:satOff val="0"/>
            <a:lumOff val="0"/>
            <a:alpha val="75000"/>
          </a:schemeClr>
        </a:solidFill>
        <a:ln>
          <a:solidFill>
            <a:schemeClr val="accent1">
              <a:lumMod val="40000"/>
              <a:lumOff val="60000"/>
            </a:schemeClr>
          </a:solidFill>
          <a:prstDash val="sysDash"/>
        </a:ln>
      </dgm:spPr>
      <dgm:t>
        <a:bodyPr/>
        <a:lstStyle/>
        <a:p>
          <a:r>
            <a:rPr lang="en-SG" sz="1800" dirty="0">
              <a:latin typeface="Calibri Light" panose="020F0302020204030204" pitchFamily="34" charset="0"/>
              <a:cs typeface="Calibri Light" panose="020F0302020204030204" pitchFamily="34" charset="0"/>
            </a:rPr>
            <a:t>If found to be in possession, one shall be liable for </a:t>
          </a:r>
          <a:r>
            <a:rPr lang="en-SG" sz="1800" b="1" dirty="0">
              <a:latin typeface="Calibri Light" panose="020F0302020204030204" pitchFamily="34" charset="0"/>
              <a:cs typeface="Calibri Light" panose="020F0302020204030204" pitchFamily="34" charset="0"/>
            </a:rPr>
            <a:t>imprisonment of up to 10 years</a:t>
          </a:r>
          <a:r>
            <a:rPr lang="en-SG" sz="1800" b="0" dirty="0">
              <a:latin typeface="Calibri Light" panose="020F0302020204030204" pitchFamily="34" charset="0"/>
              <a:cs typeface="Calibri Light" panose="020F0302020204030204" pitchFamily="34" charset="0"/>
            </a:rPr>
            <a:t>, or a fine </a:t>
          </a:r>
          <a:r>
            <a:rPr lang="en-SG" sz="1800" b="1" dirty="0">
              <a:latin typeface="Calibri Light" panose="020F0302020204030204" pitchFamily="34" charset="0"/>
              <a:cs typeface="Calibri Light" panose="020F0302020204030204" pitchFamily="34" charset="0"/>
            </a:rPr>
            <a:t>not exceeding S$20,000, </a:t>
          </a:r>
          <a:r>
            <a:rPr lang="en-SG" sz="1800" b="0" dirty="0">
              <a:latin typeface="Calibri Light" panose="020F0302020204030204" pitchFamily="34" charset="0"/>
              <a:cs typeface="Calibri Light" panose="020F0302020204030204" pitchFamily="34" charset="0"/>
            </a:rPr>
            <a:t>or </a:t>
          </a:r>
          <a:r>
            <a:rPr lang="en-SG" sz="1800" b="1" dirty="0">
              <a:latin typeface="Calibri Light" panose="020F0302020204030204" pitchFamily="34" charset="0"/>
              <a:cs typeface="Calibri Light" panose="020F0302020204030204" pitchFamily="34" charset="0"/>
            </a:rPr>
            <a:t>both</a:t>
          </a:r>
          <a:endParaRPr lang="en-SG" sz="1800" dirty="0">
            <a:latin typeface="Calibri Light" panose="020F0302020204030204" pitchFamily="34" charset="0"/>
            <a:cs typeface="Calibri Light" panose="020F0302020204030204" pitchFamily="34" charset="0"/>
          </a:endParaRPr>
        </a:p>
      </dgm:t>
    </dgm:pt>
    <dgm:pt modelId="{C29DBC47-16BA-4A71-9E2D-6A46522FA2E6}" type="parTrans" cxnId="{6A1717B1-0AA8-4D95-9C25-666FAEECB92B}">
      <dgm:prSet/>
      <dgm:spPr/>
      <dgm:t>
        <a:bodyPr/>
        <a:lstStyle/>
        <a:p>
          <a:endParaRPr lang="en-SG">
            <a:latin typeface="Calibri Light" panose="020F0302020204030204" pitchFamily="34" charset="0"/>
            <a:cs typeface="Calibri Light" panose="020F0302020204030204" pitchFamily="34" charset="0"/>
          </a:endParaRPr>
        </a:p>
      </dgm:t>
    </dgm:pt>
    <dgm:pt modelId="{EE014447-7F92-4DC5-9FAE-1F4975D4E525}" type="sibTrans" cxnId="{6A1717B1-0AA8-4D95-9C25-666FAEECB92B}">
      <dgm:prSet/>
      <dgm:spPr/>
      <dgm:t>
        <a:bodyPr/>
        <a:lstStyle/>
        <a:p>
          <a:endParaRPr lang="en-SG">
            <a:latin typeface="Calibri Light" panose="020F0302020204030204" pitchFamily="34" charset="0"/>
            <a:cs typeface="Calibri Light" panose="020F0302020204030204" pitchFamily="34" charset="0"/>
          </a:endParaRPr>
        </a:p>
      </dgm:t>
    </dgm:pt>
    <dgm:pt modelId="{0B014B43-DA71-4482-A0D5-8AE15C828D85}" type="pres">
      <dgm:prSet presAssocID="{1C3D0980-4E31-4298-883B-DE98BF8ED59A}" presName="linear" presStyleCnt="0">
        <dgm:presLayoutVars>
          <dgm:dir/>
          <dgm:animLvl val="lvl"/>
          <dgm:resizeHandles val="exact"/>
        </dgm:presLayoutVars>
      </dgm:prSet>
      <dgm:spPr/>
    </dgm:pt>
    <dgm:pt modelId="{4511A2EF-11D0-4D76-B26C-54101CF24890}" type="pres">
      <dgm:prSet presAssocID="{93E4536B-14BD-4540-8560-79207E8D203A}" presName="parentLin" presStyleCnt="0"/>
      <dgm:spPr/>
    </dgm:pt>
    <dgm:pt modelId="{9C341FC6-BF4D-4C43-9D7B-0222190C221B}" type="pres">
      <dgm:prSet presAssocID="{93E4536B-14BD-4540-8560-79207E8D203A}" presName="parentLeftMargin" presStyleLbl="node1" presStyleIdx="0" presStyleCnt="2"/>
      <dgm:spPr/>
    </dgm:pt>
    <dgm:pt modelId="{C1F59E61-342D-4C10-AFFC-6C5F2D6BD850}" type="pres">
      <dgm:prSet presAssocID="{93E4536B-14BD-4540-8560-79207E8D203A}" presName="parentText" presStyleLbl="node1" presStyleIdx="0" presStyleCnt="2" custScaleY="68696" custLinFactNeighborX="3461" custLinFactNeighborY="-15649">
        <dgm:presLayoutVars>
          <dgm:chMax val="0"/>
          <dgm:bulletEnabled val="1"/>
        </dgm:presLayoutVars>
      </dgm:prSet>
      <dgm:spPr/>
    </dgm:pt>
    <dgm:pt modelId="{920130D2-44F6-4A93-BECF-CEB5A4A3E18B}" type="pres">
      <dgm:prSet presAssocID="{93E4536B-14BD-4540-8560-79207E8D203A}" presName="negativeSpace" presStyleCnt="0"/>
      <dgm:spPr/>
    </dgm:pt>
    <dgm:pt modelId="{E19FF166-C66C-4E82-BA77-B7C41A94597A}" type="pres">
      <dgm:prSet presAssocID="{93E4536B-14BD-4540-8560-79207E8D203A}" presName="childText" presStyleLbl="conFgAcc1" presStyleIdx="0" presStyleCnt="2" custScaleY="92441" custLinFactNeighborX="-434" custLinFactNeighborY="-695">
        <dgm:presLayoutVars>
          <dgm:bulletEnabled val="1"/>
        </dgm:presLayoutVars>
      </dgm:prSet>
      <dgm:spPr>
        <a:prstGeom prst="roundRect">
          <a:avLst/>
        </a:prstGeom>
      </dgm:spPr>
    </dgm:pt>
    <dgm:pt modelId="{627DC4B2-8DFA-4FB2-A561-5FE1E0FFDC01}" type="pres">
      <dgm:prSet presAssocID="{101E2120-1461-463C-9100-115389D79034}" presName="spaceBetweenRectangles" presStyleCnt="0"/>
      <dgm:spPr/>
    </dgm:pt>
    <dgm:pt modelId="{059D56C0-7BD4-436A-B8A9-6AA77CBFC8C0}" type="pres">
      <dgm:prSet presAssocID="{14F0DFEF-7CD6-4B52-9604-AC6816AE0EA6}" presName="parentLin" presStyleCnt="0"/>
      <dgm:spPr/>
    </dgm:pt>
    <dgm:pt modelId="{C2372F5E-63D3-42D4-B508-3FCD9C561C23}" type="pres">
      <dgm:prSet presAssocID="{14F0DFEF-7CD6-4B52-9604-AC6816AE0EA6}" presName="parentLeftMargin" presStyleLbl="node1" presStyleIdx="0" presStyleCnt="2"/>
      <dgm:spPr/>
    </dgm:pt>
    <dgm:pt modelId="{385C4D33-9473-4E29-AA81-4E7B829A9CEC}" type="pres">
      <dgm:prSet presAssocID="{14F0DFEF-7CD6-4B52-9604-AC6816AE0EA6}" presName="parentText" presStyleLbl="node1" presStyleIdx="1" presStyleCnt="2" custScaleY="68736" custLinFactNeighborY="-8676">
        <dgm:presLayoutVars>
          <dgm:chMax val="0"/>
          <dgm:bulletEnabled val="1"/>
        </dgm:presLayoutVars>
      </dgm:prSet>
      <dgm:spPr/>
    </dgm:pt>
    <dgm:pt modelId="{0331A77D-9481-4D2C-88C1-85432EC7D6C3}" type="pres">
      <dgm:prSet presAssocID="{14F0DFEF-7CD6-4B52-9604-AC6816AE0EA6}" presName="negativeSpace" presStyleCnt="0"/>
      <dgm:spPr/>
    </dgm:pt>
    <dgm:pt modelId="{94453165-F846-4F9D-A621-78303851347F}" type="pres">
      <dgm:prSet presAssocID="{14F0DFEF-7CD6-4B52-9604-AC6816AE0EA6}" presName="childText" presStyleLbl="conFgAcc1" presStyleIdx="1" presStyleCnt="2">
        <dgm:presLayoutVars>
          <dgm:bulletEnabled val="1"/>
        </dgm:presLayoutVars>
      </dgm:prSet>
      <dgm:spPr>
        <a:prstGeom prst="roundRect">
          <a:avLst/>
        </a:prstGeom>
      </dgm:spPr>
    </dgm:pt>
  </dgm:ptLst>
  <dgm:cxnLst>
    <dgm:cxn modelId="{6832D00E-7EA4-4710-97EB-CCC21541C3A8}" type="presOf" srcId="{93E4536B-14BD-4540-8560-79207E8D203A}" destId="{9C341FC6-BF4D-4C43-9D7B-0222190C221B}" srcOrd="0" destOrd="0" presId="urn:microsoft.com/office/officeart/2005/8/layout/list1"/>
    <dgm:cxn modelId="{2AC8981D-FDE7-4E73-8159-4444F15DD61F}" type="presOf" srcId="{14F0DFEF-7CD6-4B52-9604-AC6816AE0EA6}" destId="{C2372F5E-63D3-42D4-B508-3FCD9C561C23}" srcOrd="0" destOrd="0" presId="urn:microsoft.com/office/officeart/2005/8/layout/list1"/>
    <dgm:cxn modelId="{79792936-641D-40D1-8EBD-7CFEA6CDA223}" type="presOf" srcId="{1C3D0980-4E31-4298-883B-DE98BF8ED59A}" destId="{0B014B43-DA71-4482-A0D5-8AE15C828D85}" srcOrd="0" destOrd="0" presId="urn:microsoft.com/office/officeart/2005/8/layout/list1"/>
    <dgm:cxn modelId="{5C66F96C-7C04-458A-B8F4-C60AD2BBBCC7}" srcId="{93E4536B-14BD-4540-8560-79207E8D203A}" destId="{99CDBF97-3A5B-4F89-B119-58F28A9EC22C}" srcOrd="1" destOrd="0" parTransId="{81ACA624-339A-4FBE-8635-BAAE1AF3FCC4}" sibTransId="{F7928925-03DB-4AA8-9D1D-A0BE9FF65328}"/>
    <dgm:cxn modelId="{0CAF537F-71D9-4AA2-A9E5-BC4030B9A64C}" type="presOf" srcId="{93E4536B-14BD-4540-8560-79207E8D203A}" destId="{C1F59E61-342D-4C10-AFFC-6C5F2D6BD850}" srcOrd="1" destOrd="0" presId="urn:microsoft.com/office/officeart/2005/8/layout/list1"/>
    <dgm:cxn modelId="{BCE0AAA3-2DDE-48C5-8002-3D3E01038E25}" srcId="{1C3D0980-4E31-4298-883B-DE98BF8ED59A}" destId="{14F0DFEF-7CD6-4B52-9604-AC6816AE0EA6}" srcOrd="1" destOrd="0" parTransId="{1BF011FD-75AD-4387-A80D-3EBE24CE1C75}" sibTransId="{34B0EE6C-AE18-4FAF-82F9-621A91E7CADE}"/>
    <dgm:cxn modelId="{0EF354A8-3C85-4FD2-9A94-9E3D42612D58}" type="presOf" srcId="{2A71B58D-8761-48EF-B406-7BB55AA0BB34}" destId="{E19FF166-C66C-4E82-BA77-B7C41A94597A}" srcOrd="0" destOrd="0" presId="urn:microsoft.com/office/officeart/2005/8/layout/list1"/>
    <dgm:cxn modelId="{6A1717B1-0AA8-4D95-9C25-666FAEECB92B}" srcId="{14F0DFEF-7CD6-4B52-9604-AC6816AE0EA6}" destId="{261452BD-75EE-4791-9D2D-635E42CE41C8}" srcOrd="0" destOrd="0" parTransId="{C29DBC47-16BA-4A71-9E2D-6A46522FA2E6}" sibTransId="{EE014447-7F92-4DC5-9FAE-1F4975D4E525}"/>
    <dgm:cxn modelId="{26254BB1-2CA9-42B8-8E33-A98CCC027667}" type="presOf" srcId="{99CDBF97-3A5B-4F89-B119-58F28A9EC22C}" destId="{E19FF166-C66C-4E82-BA77-B7C41A94597A}" srcOrd="0" destOrd="1" presId="urn:microsoft.com/office/officeart/2005/8/layout/list1"/>
    <dgm:cxn modelId="{B87481C5-D677-4BD6-896B-32C55B5A36B4}" srcId="{93E4536B-14BD-4540-8560-79207E8D203A}" destId="{2A71B58D-8761-48EF-B406-7BB55AA0BB34}" srcOrd="0" destOrd="0" parTransId="{000CF9B1-14B8-4C9B-AB6D-B5D9BF69F6B8}" sibTransId="{2EDA4597-A0A5-4D40-863C-D2EE653E0104}"/>
    <dgm:cxn modelId="{54539AD6-FA7C-4EA9-AD5F-C4535B2608EB}" type="presOf" srcId="{14F0DFEF-7CD6-4B52-9604-AC6816AE0EA6}" destId="{385C4D33-9473-4E29-AA81-4E7B829A9CEC}" srcOrd="1" destOrd="0" presId="urn:microsoft.com/office/officeart/2005/8/layout/list1"/>
    <dgm:cxn modelId="{C8A679D7-1668-4B2E-B1B1-61AA1B469F5E}" srcId="{1C3D0980-4E31-4298-883B-DE98BF8ED59A}" destId="{93E4536B-14BD-4540-8560-79207E8D203A}" srcOrd="0" destOrd="0" parTransId="{533D72F3-F3DE-4854-BB42-59842C81E208}" sibTransId="{101E2120-1461-463C-9100-115389D79034}"/>
    <dgm:cxn modelId="{23CBFCF7-F73D-41A3-A3DA-A2753BF9B441}" type="presOf" srcId="{261452BD-75EE-4791-9D2D-635E42CE41C8}" destId="{94453165-F846-4F9D-A621-78303851347F}" srcOrd="0" destOrd="0" presId="urn:microsoft.com/office/officeart/2005/8/layout/list1"/>
    <dgm:cxn modelId="{0A0B2E16-94DD-4DAE-B16A-EAA3C7D776F8}" type="presParOf" srcId="{0B014B43-DA71-4482-A0D5-8AE15C828D85}" destId="{4511A2EF-11D0-4D76-B26C-54101CF24890}" srcOrd="0" destOrd="0" presId="urn:microsoft.com/office/officeart/2005/8/layout/list1"/>
    <dgm:cxn modelId="{B328D0C9-D4EA-4F3A-9F4F-57B70D83C60D}" type="presParOf" srcId="{4511A2EF-11D0-4D76-B26C-54101CF24890}" destId="{9C341FC6-BF4D-4C43-9D7B-0222190C221B}" srcOrd="0" destOrd="0" presId="urn:microsoft.com/office/officeart/2005/8/layout/list1"/>
    <dgm:cxn modelId="{418F47E6-1016-488F-BC00-93B99166DEE4}" type="presParOf" srcId="{4511A2EF-11D0-4D76-B26C-54101CF24890}" destId="{C1F59E61-342D-4C10-AFFC-6C5F2D6BD850}" srcOrd="1" destOrd="0" presId="urn:microsoft.com/office/officeart/2005/8/layout/list1"/>
    <dgm:cxn modelId="{6FD6BB5F-39CC-4E36-ACC5-6084E48DE9E2}" type="presParOf" srcId="{0B014B43-DA71-4482-A0D5-8AE15C828D85}" destId="{920130D2-44F6-4A93-BECF-CEB5A4A3E18B}" srcOrd="1" destOrd="0" presId="urn:microsoft.com/office/officeart/2005/8/layout/list1"/>
    <dgm:cxn modelId="{9A8CA6E9-746A-41AF-9A15-9407C6274744}" type="presParOf" srcId="{0B014B43-DA71-4482-A0D5-8AE15C828D85}" destId="{E19FF166-C66C-4E82-BA77-B7C41A94597A}" srcOrd="2" destOrd="0" presId="urn:microsoft.com/office/officeart/2005/8/layout/list1"/>
    <dgm:cxn modelId="{B931F6A7-E9BE-4607-BD3D-804C73947542}" type="presParOf" srcId="{0B014B43-DA71-4482-A0D5-8AE15C828D85}" destId="{627DC4B2-8DFA-4FB2-A561-5FE1E0FFDC01}" srcOrd="3" destOrd="0" presId="urn:microsoft.com/office/officeart/2005/8/layout/list1"/>
    <dgm:cxn modelId="{2922A924-33A9-4776-8BC1-DEBC3A4806F2}" type="presParOf" srcId="{0B014B43-DA71-4482-A0D5-8AE15C828D85}" destId="{059D56C0-7BD4-436A-B8A9-6AA77CBFC8C0}" srcOrd="4" destOrd="0" presId="urn:microsoft.com/office/officeart/2005/8/layout/list1"/>
    <dgm:cxn modelId="{C04E769B-1C42-4401-9306-952AB446139F}" type="presParOf" srcId="{059D56C0-7BD4-436A-B8A9-6AA77CBFC8C0}" destId="{C2372F5E-63D3-42D4-B508-3FCD9C561C23}" srcOrd="0" destOrd="0" presId="urn:microsoft.com/office/officeart/2005/8/layout/list1"/>
    <dgm:cxn modelId="{167A61D4-E308-4517-B139-B1DC079F97E9}" type="presParOf" srcId="{059D56C0-7BD4-436A-B8A9-6AA77CBFC8C0}" destId="{385C4D33-9473-4E29-AA81-4E7B829A9CEC}" srcOrd="1" destOrd="0" presId="urn:microsoft.com/office/officeart/2005/8/layout/list1"/>
    <dgm:cxn modelId="{BAFB4577-9D5B-4BCC-9291-C7EF4C18F2B0}" type="presParOf" srcId="{0B014B43-DA71-4482-A0D5-8AE15C828D85}" destId="{0331A77D-9481-4D2C-88C1-85432EC7D6C3}" srcOrd="5" destOrd="0" presId="urn:microsoft.com/office/officeart/2005/8/layout/list1"/>
    <dgm:cxn modelId="{9D809030-E9ED-4709-A753-EC861D263372}" type="presParOf" srcId="{0B014B43-DA71-4482-A0D5-8AE15C828D85}" destId="{94453165-F846-4F9D-A621-78303851347F}" srcOrd="6"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3D0980-4E31-4298-883B-DE98BF8ED5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SG"/>
        </a:p>
      </dgm:t>
    </dgm:pt>
    <dgm:pt modelId="{93E4536B-14BD-4540-8560-79207E8D203A}">
      <dgm:prSet phldrT="[Text]" custT="1"/>
      <dgm:spPr>
        <a:solidFill>
          <a:schemeClr val="accent5">
            <a:lumMod val="20000"/>
            <a:lumOff val="80000"/>
          </a:schemeClr>
        </a:solidFill>
        <a:ln>
          <a:noFill/>
        </a:ln>
      </dgm:spPr>
      <dgm:t>
        <a:bodyPr/>
        <a:lstStyle/>
        <a:p>
          <a:r>
            <a:rPr lang="en-SG" sz="1600" b="1" dirty="0">
              <a:solidFill>
                <a:srgbClr val="011E41"/>
              </a:solidFill>
              <a:latin typeface="+mj-lt"/>
            </a:rPr>
            <a:t>Sec 8b: Consumption of controlled drugs</a:t>
          </a:r>
        </a:p>
      </dgm:t>
    </dgm:pt>
    <dgm:pt modelId="{533D72F3-F3DE-4854-BB42-59842C81E208}" type="parTrans" cxnId="{C8A679D7-1668-4B2E-B1B1-61AA1B469F5E}">
      <dgm:prSet/>
      <dgm:spPr/>
      <dgm:t>
        <a:bodyPr/>
        <a:lstStyle/>
        <a:p>
          <a:endParaRPr lang="en-SG" sz="1100">
            <a:latin typeface="+mj-lt"/>
          </a:endParaRPr>
        </a:p>
      </dgm:t>
    </dgm:pt>
    <dgm:pt modelId="{101E2120-1461-463C-9100-115389D79034}" type="sibTrans" cxnId="{C8A679D7-1668-4B2E-B1B1-61AA1B469F5E}">
      <dgm:prSet/>
      <dgm:spPr/>
      <dgm:t>
        <a:bodyPr/>
        <a:lstStyle/>
        <a:p>
          <a:endParaRPr lang="en-SG" sz="1100">
            <a:latin typeface="+mj-lt"/>
          </a:endParaRPr>
        </a:p>
      </dgm:t>
    </dgm:pt>
    <dgm:pt modelId="{14F0DFEF-7CD6-4B52-9604-AC6816AE0EA6}">
      <dgm:prSet phldrT="[Text]" custT="1"/>
      <dgm:spPr>
        <a:solidFill>
          <a:schemeClr val="accent5">
            <a:lumMod val="20000"/>
            <a:lumOff val="80000"/>
          </a:schemeClr>
        </a:solidFill>
        <a:ln>
          <a:noFill/>
        </a:ln>
      </dgm:spPr>
      <dgm:t>
        <a:bodyPr/>
        <a:lstStyle/>
        <a:p>
          <a:r>
            <a:rPr lang="en-SG" sz="1600" b="1" dirty="0">
              <a:solidFill>
                <a:srgbClr val="011E41"/>
              </a:solidFill>
              <a:latin typeface="+mj-lt"/>
            </a:rPr>
            <a:t>Sec 8A: Consumption of drugs outside Singapore</a:t>
          </a:r>
        </a:p>
      </dgm:t>
    </dgm:pt>
    <dgm:pt modelId="{1BF011FD-75AD-4387-A80D-3EBE24CE1C75}" type="parTrans" cxnId="{BCE0AAA3-2DDE-48C5-8002-3D3E01038E25}">
      <dgm:prSet/>
      <dgm:spPr/>
      <dgm:t>
        <a:bodyPr/>
        <a:lstStyle/>
        <a:p>
          <a:endParaRPr lang="en-SG" sz="1100">
            <a:latin typeface="+mj-lt"/>
          </a:endParaRPr>
        </a:p>
      </dgm:t>
    </dgm:pt>
    <dgm:pt modelId="{34B0EE6C-AE18-4FAF-82F9-621A91E7CADE}" type="sibTrans" cxnId="{BCE0AAA3-2DDE-48C5-8002-3D3E01038E25}">
      <dgm:prSet/>
      <dgm:spPr/>
      <dgm:t>
        <a:bodyPr/>
        <a:lstStyle/>
        <a:p>
          <a:endParaRPr lang="en-SG" sz="1100">
            <a:latin typeface="+mj-lt"/>
          </a:endParaRPr>
        </a:p>
      </dgm:t>
    </dgm:pt>
    <dgm:pt modelId="{2A71B58D-8761-48EF-B406-7BB55AA0BB34}">
      <dgm:prSet custT="1"/>
      <dgm:spPr>
        <a:solidFill>
          <a:schemeClr val="lt1">
            <a:hueOff val="0"/>
            <a:satOff val="0"/>
            <a:lumOff val="0"/>
            <a:alpha val="75000"/>
          </a:schemeClr>
        </a:solidFill>
        <a:ln>
          <a:solidFill>
            <a:schemeClr val="accent1">
              <a:lumMod val="40000"/>
              <a:lumOff val="60000"/>
            </a:schemeClr>
          </a:solidFill>
          <a:prstDash val="sysDash"/>
        </a:ln>
      </dgm:spPr>
      <dgm:t>
        <a:bodyPr/>
        <a:lstStyle/>
        <a:p>
          <a:r>
            <a:rPr lang="en-SG" sz="1400" dirty="0">
              <a:latin typeface="+mj-lt"/>
            </a:rPr>
            <a:t>It shall be an offence to consume, smoke or administer a controlled or specified drug in Singapore</a:t>
          </a:r>
        </a:p>
      </dgm:t>
    </dgm:pt>
    <dgm:pt modelId="{000CF9B1-14B8-4C9B-AB6D-B5D9BF69F6B8}" type="parTrans" cxnId="{B87481C5-D677-4BD6-896B-32C55B5A36B4}">
      <dgm:prSet/>
      <dgm:spPr/>
      <dgm:t>
        <a:bodyPr/>
        <a:lstStyle/>
        <a:p>
          <a:endParaRPr lang="en-SG" sz="1100">
            <a:latin typeface="+mj-lt"/>
          </a:endParaRPr>
        </a:p>
      </dgm:t>
    </dgm:pt>
    <dgm:pt modelId="{2EDA4597-A0A5-4D40-863C-D2EE653E0104}" type="sibTrans" cxnId="{B87481C5-D677-4BD6-896B-32C55B5A36B4}">
      <dgm:prSet/>
      <dgm:spPr/>
      <dgm:t>
        <a:bodyPr/>
        <a:lstStyle/>
        <a:p>
          <a:endParaRPr lang="en-SG" sz="1100">
            <a:latin typeface="+mj-lt"/>
          </a:endParaRPr>
        </a:p>
      </dgm:t>
    </dgm:pt>
    <dgm:pt modelId="{261452BD-75EE-4791-9D2D-635E42CE41C8}">
      <dgm:prSet custT="1"/>
      <dgm:spPr>
        <a:solidFill>
          <a:schemeClr val="lt1">
            <a:hueOff val="0"/>
            <a:satOff val="0"/>
            <a:lumOff val="0"/>
            <a:alpha val="75000"/>
          </a:schemeClr>
        </a:solidFill>
        <a:ln>
          <a:solidFill>
            <a:schemeClr val="accent1">
              <a:lumMod val="40000"/>
              <a:lumOff val="60000"/>
            </a:schemeClr>
          </a:solidFill>
          <a:prstDash val="sysDash"/>
        </a:ln>
      </dgm:spPr>
      <dgm:t>
        <a:bodyPr/>
        <a:lstStyle/>
        <a:p>
          <a:r>
            <a:rPr lang="en-SG" sz="1400" dirty="0">
              <a:latin typeface="+mj-lt"/>
            </a:rPr>
            <a:t>It shall be an offence for a </a:t>
          </a:r>
          <a:r>
            <a:rPr lang="en-SG" sz="1400" b="1" dirty="0">
              <a:latin typeface="+mj-lt"/>
            </a:rPr>
            <a:t>Singapore Citizen </a:t>
          </a:r>
          <a:r>
            <a:rPr lang="en-SG" sz="1400" b="0" dirty="0">
              <a:latin typeface="+mj-lt"/>
            </a:rPr>
            <a:t>and </a:t>
          </a:r>
          <a:r>
            <a:rPr lang="en-SG" sz="1400" b="1" dirty="0">
              <a:latin typeface="+mj-lt"/>
            </a:rPr>
            <a:t>Permanent Resident</a:t>
          </a:r>
          <a:r>
            <a:rPr lang="en-SG" sz="1400" b="0" dirty="0">
              <a:latin typeface="+mj-lt"/>
            </a:rPr>
            <a:t>, if found as a result of a positive urine test, to consume a controlled drug or specified drug </a:t>
          </a:r>
          <a:r>
            <a:rPr lang="en-SG" sz="1400" b="0" u="sng" dirty="0">
              <a:latin typeface="+mj-lt"/>
            </a:rPr>
            <a:t>outside of Singapore</a:t>
          </a:r>
          <a:endParaRPr lang="en-SG" sz="1400" dirty="0">
            <a:latin typeface="+mj-lt"/>
          </a:endParaRPr>
        </a:p>
      </dgm:t>
    </dgm:pt>
    <dgm:pt modelId="{C29DBC47-16BA-4A71-9E2D-6A46522FA2E6}" type="parTrans" cxnId="{6A1717B1-0AA8-4D95-9C25-666FAEECB92B}">
      <dgm:prSet/>
      <dgm:spPr/>
      <dgm:t>
        <a:bodyPr/>
        <a:lstStyle/>
        <a:p>
          <a:endParaRPr lang="en-SG" sz="1200">
            <a:latin typeface="+mj-lt"/>
          </a:endParaRPr>
        </a:p>
      </dgm:t>
    </dgm:pt>
    <dgm:pt modelId="{EE014447-7F92-4DC5-9FAE-1F4975D4E525}" type="sibTrans" cxnId="{6A1717B1-0AA8-4D95-9C25-666FAEECB92B}">
      <dgm:prSet/>
      <dgm:spPr/>
      <dgm:t>
        <a:bodyPr/>
        <a:lstStyle/>
        <a:p>
          <a:endParaRPr lang="en-SG" sz="1200">
            <a:latin typeface="+mj-lt"/>
          </a:endParaRPr>
        </a:p>
      </dgm:t>
    </dgm:pt>
    <dgm:pt modelId="{7A79F2CA-A56C-4A49-9C79-0AD5E567A4A1}">
      <dgm:prSet custT="1"/>
      <dgm:spPr>
        <a:solidFill>
          <a:schemeClr val="lt1">
            <a:hueOff val="0"/>
            <a:satOff val="0"/>
            <a:lumOff val="0"/>
            <a:alpha val="75000"/>
          </a:schemeClr>
        </a:solidFill>
        <a:ln>
          <a:solidFill>
            <a:schemeClr val="accent1">
              <a:lumMod val="40000"/>
              <a:lumOff val="60000"/>
            </a:schemeClr>
          </a:solidFill>
          <a:prstDash val="sysDash"/>
        </a:ln>
      </dgm:spPr>
      <dgm:t>
        <a:bodyPr/>
        <a:lstStyle/>
        <a:p>
          <a:r>
            <a:rPr lang="en-SG" sz="1400" dirty="0">
              <a:latin typeface="+mj-lt"/>
            </a:rPr>
            <a:t>If found to be in possession, one shall be liable for </a:t>
          </a:r>
          <a:r>
            <a:rPr lang="en-SG" sz="1400" b="1" dirty="0">
              <a:latin typeface="+mj-lt"/>
            </a:rPr>
            <a:t>imprisonment of up to 10 years</a:t>
          </a:r>
          <a:r>
            <a:rPr lang="en-SG" sz="1400" b="0" dirty="0">
              <a:latin typeface="+mj-lt"/>
            </a:rPr>
            <a:t>, or a </a:t>
          </a:r>
          <a:r>
            <a:rPr lang="en-SG" sz="1400" b="1" dirty="0">
              <a:latin typeface="+mj-lt"/>
            </a:rPr>
            <a:t>fine not exceeding S$20,000</a:t>
          </a:r>
          <a:r>
            <a:rPr lang="en-SG" sz="1400" b="0" dirty="0">
              <a:latin typeface="+mj-lt"/>
            </a:rPr>
            <a:t>, or </a:t>
          </a:r>
          <a:r>
            <a:rPr lang="en-SG" sz="1400" b="1" dirty="0">
              <a:latin typeface="+mj-lt"/>
            </a:rPr>
            <a:t>both</a:t>
          </a:r>
          <a:endParaRPr lang="en-SG" sz="1400" dirty="0">
            <a:latin typeface="+mj-lt"/>
          </a:endParaRPr>
        </a:p>
      </dgm:t>
    </dgm:pt>
    <dgm:pt modelId="{203B9E1C-40BF-48FE-9EFB-F14AF1D08DEC}" type="parTrans" cxnId="{D0FAA399-4D43-4112-A092-A87F6A7E91A1}">
      <dgm:prSet/>
      <dgm:spPr/>
      <dgm:t>
        <a:bodyPr/>
        <a:lstStyle/>
        <a:p>
          <a:endParaRPr lang="en-SG" sz="1200">
            <a:latin typeface="+mj-lt"/>
          </a:endParaRPr>
        </a:p>
      </dgm:t>
    </dgm:pt>
    <dgm:pt modelId="{10DB3735-39E0-4146-8348-D7748D74CDB6}" type="sibTrans" cxnId="{D0FAA399-4D43-4112-A092-A87F6A7E91A1}">
      <dgm:prSet/>
      <dgm:spPr/>
      <dgm:t>
        <a:bodyPr/>
        <a:lstStyle/>
        <a:p>
          <a:endParaRPr lang="en-SG" sz="1200">
            <a:latin typeface="+mj-lt"/>
          </a:endParaRPr>
        </a:p>
      </dgm:t>
    </dgm:pt>
    <dgm:pt modelId="{46BD5D78-F8A5-4898-BDE5-835BABC7DCAD}">
      <dgm:prSet custT="1"/>
      <dgm:spPr>
        <a:solidFill>
          <a:schemeClr val="lt1">
            <a:hueOff val="0"/>
            <a:satOff val="0"/>
            <a:lumOff val="0"/>
            <a:alpha val="75000"/>
          </a:schemeClr>
        </a:solidFill>
        <a:ln>
          <a:solidFill>
            <a:schemeClr val="accent1">
              <a:lumMod val="40000"/>
              <a:lumOff val="60000"/>
            </a:schemeClr>
          </a:solidFill>
          <a:prstDash val="sysDash"/>
        </a:ln>
      </dgm:spPr>
      <dgm:t>
        <a:bodyPr/>
        <a:lstStyle/>
        <a:p>
          <a:r>
            <a:rPr lang="en-SG" sz="1400" dirty="0">
              <a:latin typeface="+mj-lt"/>
            </a:rPr>
            <a:t>Person may be dealt with </a:t>
          </a:r>
          <a:r>
            <a:rPr lang="en-SG" sz="1400" b="1" dirty="0">
              <a:latin typeface="+mj-lt"/>
            </a:rPr>
            <a:t>as if the offence had been committed in Singapore</a:t>
          </a:r>
          <a:endParaRPr lang="en-SG" sz="1400" dirty="0">
            <a:latin typeface="+mj-lt"/>
          </a:endParaRPr>
        </a:p>
      </dgm:t>
    </dgm:pt>
    <dgm:pt modelId="{88E0696F-4710-4E4E-B82A-62BD37FBF7B7}" type="parTrans" cxnId="{1D2EA5EB-B8B8-4EC3-9BD5-802A7C01E1BA}">
      <dgm:prSet/>
      <dgm:spPr/>
      <dgm:t>
        <a:bodyPr/>
        <a:lstStyle/>
        <a:p>
          <a:endParaRPr lang="en-SG" sz="1200">
            <a:latin typeface="+mj-lt"/>
          </a:endParaRPr>
        </a:p>
      </dgm:t>
    </dgm:pt>
    <dgm:pt modelId="{9ECD7EA5-D81A-4F1F-AAA3-5643D93D7015}" type="sibTrans" cxnId="{1D2EA5EB-B8B8-4EC3-9BD5-802A7C01E1BA}">
      <dgm:prSet/>
      <dgm:spPr/>
      <dgm:t>
        <a:bodyPr/>
        <a:lstStyle/>
        <a:p>
          <a:endParaRPr lang="en-SG" sz="1200">
            <a:latin typeface="+mj-lt"/>
          </a:endParaRPr>
        </a:p>
      </dgm:t>
    </dgm:pt>
    <dgm:pt modelId="{B53AF005-EBC7-41FA-A630-07F81104BE2C}">
      <dgm:prSet custT="1"/>
      <dgm:spPr>
        <a:solidFill>
          <a:schemeClr val="accent5">
            <a:lumMod val="20000"/>
            <a:lumOff val="80000"/>
          </a:schemeClr>
        </a:solidFill>
        <a:ln>
          <a:noFill/>
          <a:prstDash val="sysDash"/>
        </a:ln>
      </dgm:spPr>
      <dgm:t>
        <a:bodyPr/>
        <a:lstStyle/>
        <a:p>
          <a:r>
            <a:rPr lang="en-SG" sz="1600" b="1" dirty="0">
              <a:solidFill>
                <a:srgbClr val="011E41"/>
              </a:solidFill>
              <a:latin typeface="+mj-lt"/>
            </a:rPr>
            <a:t>Sec 9: Possession of pipes, utensils, etc.</a:t>
          </a:r>
        </a:p>
      </dgm:t>
    </dgm:pt>
    <dgm:pt modelId="{19CCE34A-BA02-4A56-9758-98DC2B44948D}" type="parTrans" cxnId="{97CC7900-0F03-4E29-80FB-AC2A7AD736EC}">
      <dgm:prSet/>
      <dgm:spPr/>
      <dgm:t>
        <a:bodyPr/>
        <a:lstStyle/>
        <a:p>
          <a:endParaRPr lang="en-SG" sz="1200">
            <a:latin typeface="+mj-lt"/>
          </a:endParaRPr>
        </a:p>
      </dgm:t>
    </dgm:pt>
    <dgm:pt modelId="{E0442B94-3322-4E0F-BDBF-9AEB6478A4B8}" type="sibTrans" cxnId="{97CC7900-0F03-4E29-80FB-AC2A7AD736EC}">
      <dgm:prSet/>
      <dgm:spPr/>
      <dgm:t>
        <a:bodyPr/>
        <a:lstStyle/>
        <a:p>
          <a:endParaRPr lang="en-SG" sz="1200">
            <a:latin typeface="+mj-lt"/>
          </a:endParaRPr>
        </a:p>
      </dgm:t>
    </dgm:pt>
    <dgm:pt modelId="{13CED434-6F78-42EB-8D60-4044C96FF7A3}">
      <dgm:prSet custT="1"/>
      <dgm:spPr>
        <a:solidFill>
          <a:schemeClr val="lt1">
            <a:hueOff val="0"/>
            <a:satOff val="0"/>
            <a:lumOff val="0"/>
            <a:alpha val="75000"/>
          </a:schemeClr>
        </a:solidFill>
        <a:ln>
          <a:solidFill>
            <a:schemeClr val="accent1">
              <a:lumMod val="40000"/>
              <a:lumOff val="60000"/>
            </a:schemeClr>
          </a:solidFill>
          <a:prstDash val="sysDash"/>
        </a:ln>
      </dgm:spPr>
      <dgm:t>
        <a:bodyPr/>
        <a:lstStyle/>
        <a:p>
          <a:r>
            <a:rPr lang="en-SG" sz="1400" dirty="0">
              <a:latin typeface="+mj-lt"/>
            </a:rPr>
            <a:t>It shall be an offence to be in possession of any pipe, syringe, utensil or apparatus or any articles intended for the smoking, administration or consumption of a controlled drug</a:t>
          </a:r>
        </a:p>
      </dgm:t>
    </dgm:pt>
    <dgm:pt modelId="{5DA7612D-B234-471F-AB90-A20E30054B97}" type="parTrans" cxnId="{0F18B265-87F9-4610-A1F8-F995EE9544EA}">
      <dgm:prSet/>
      <dgm:spPr/>
      <dgm:t>
        <a:bodyPr/>
        <a:lstStyle/>
        <a:p>
          <a:endParaRPr lang="en-SG" sz="1200">
            <a:latin typeface="+mj-lt"/>
          </a:endParaRPr>
        </a:p>
      </dgm:t>
    </dgm:pt>
    <dgm:pt modelId="{62DFB098-650C-4747-9853-CDA52021FCB3}" type="sibTrans" cxnId="{0F18B265-87F9-4610-A1F8-F995EE9544EA}">
      <dgm:prSet/>
      <dgm:spPr/>
      <dgm:t>
        <a:bodyPr/>
        <a:lstStyle/>
        <a:p>
          <a:endParaRPr lang="en-SG" sz="1200">
            <a:latin typeface="+mj-lt"/>
          </a:endParaRPr>
        </a:p>
      </dgm:t>
    </dgm:pt>
    <dgm:pt modelId="{83DD4920-4F15-4BBF-AF51-A3B8C6979BAA}">
      <dgm:prSet custT="1"/>
      <dgm:spPr>
        <a:solidFill>
          <a:schemeClr val="lt1">
            <a:hueOff val="0"/>
            <a:satOff val="0"/>
            <a:lumOff val="0"/>
            <a:alpha val="75000"/>
          </a:schemeClr>
        </a:solidFill>
        <a:ln>
          <a:solidFill>
            <a:schemeClr val="accent1">
              <a:lumMod val="40000"/>
              <a:lumOff val="60000"/>
            </a:schemeClr>
          </a:solidFill>
          <a:prstDash val="sysDash"/>
        </a:ln>
      </dgm:spPr>
      <dgm:t>
        <a:bodyPr/>
        <a:lstStyle/>
        <a:p>
          <a:r>
            <a:rPr lang="en-SG" sz="1400" dirty="0">
              <a:latin typeface="+mj-lt"/>
            </a:rPr>
            <a:t>Punishment: </a:t>
          </a:r>
          <a:r>
            <a:rPr lang="en-SG" sz="1400" b="1" dirty="0">
              <a:latin typeface="+mj-lt"/>
            </a:rPr>
            <a:t>imprisonment of up to 3 years, </a:t>
          </a:r>
          <a:r>
            <a:rPr lang="en-SG" sz="1400" b="0" dirty="0">
              <a:latin typeface="+mj-lt"/>
            </a:rPr>
            <a:t>or a </a:t>
          </a:r>
          <a:r>
            <a:rPr lang="en-SG" sz="1400" b="1" dirty="0">
              <a:latin typeface="+mj-lt"/>
            </a:rPr>
            <a:t>fine not exceeding S$10,000</a:t>
          </a:r>
          <a:r>
            <a:rPr lang="en-SG" sz="1400" b="0" dirty="0">
              <a:latin typeface="+mj-lt"/>
            </a:rPr>
            <a:t>, or </a:t>
          </a:r>
          <a:r>
            <a:rPr lang="en-SG" sz="1400" b="1" dirty="0">
              <a:latin typeface="+mj-lt"/>
            </a:rPr>
            <a:t>both</a:t>
          </a:r>
          <a:endParaRPr lang="en-SG" sz="1400" dirty="0">
            <a:latin typeface="+mj-lt"/>
          </a:endParaRPr>
        </a:p>
      </dgm:t>
    </dgm:pt>
    <dgm:pt modelId="{90D6A7A1-E933-41F0-9DF7-838C48D837BD}" type="parTrans" cxnId="{5E175FF6-CFD3-4E59-8A7B-4BABF43EC1FB}">
      <dgm:prSet/>
      <dgm:spPr/>
      <dgm:t>
        <a:bodyPr/>
        <a:lstStyle/>
        <a:p>
          <a:endParaRPr lang="en-SG" sz="1200">
            <a:latin typeface="+mj-lt"/>
          </a:endParaRPr>
        </a:p>
      </dgm:t>
    </dgm:pt>
    <dgm:pt modelId="{499F284B-748B-4E3D-8EFE-8D8BE6B19064}" type="sibTrans" cxnId="{5E175FF6-CFD3-4E59-8A7B-4BABF43EC1FB}">
      <dgm:prSet/>
      <dgm:spPr/>
      <dgm:t>
        <a:bodyPr/>
        <a:lstStyle/>
        <a:p>
          <a:endParaRPr lang="en-SG" sz="1200">
            <a:latin typeface="+mj-lt"/>
          </a:endParaRPr>
        </a:p>
      </dgm:t>
    </dgm:pt>
    <dgm:pt modelId="{0B014B43-DA71-4482-A0D5-8AE15C828D85}" type="pres">
      <dgm:prSet presAssocID="{1C3D0980-4E31-4298-883B-DE98BF8ED59A}" presName="linear" presStyleCnt="0">
        <dgm:presLayoutVars>
          <dgm:dir/>
          <dgm:animLvl val="lvl"/>
          <dgm:resizeHandles val="exact"/>
        </dgm:presLayoutVars>
      </dgm:prSet>
      <dgm:spPr/>
    </dgm:pt>
    <dgm:pt modelId="{4511A2EF-11D0-4D76-B26C-54101CF24890}" type="pres">
      <dgm:prSet presAssocID="{93E4536B-14BD-4540-8560-79207E8D203A}" presName="parentLin" presStyleCnt="0"/>
      <dgm:spPr/>
    </dgm:pt>
    <dgm:pt modelId="{9C341FC6-BF4D-4C43-9D7B-0222190C221B}" type="pres">
      <dgm:prSet presAssocID="{93E4536B-14BD-4540-8560-79207E8D203A}" presName="parentLeftMargin" presStyleLbl="node1" presStyleIdx="0" presStyleCnt="3"/>
      <dgm:spPr/>
    </dgm:pt>
    <dgm:pt modelId="{C1F59E61-342D-4C10-AFFC-6C5F2D6BD850}" type="pres">
      <dgm:prSet presAssocID="{93E4536B-14BD-4540-8560-79207E8D203A}" presName="parentText" presStyleLbl="node1" presStyleIdx="0" presStyleCnt="3" custScaleY="68696" custLinFactNeighborX="3461" custLinFactNeighborY="-15649">
        <dgm:presLayoutVars>
          <dgm:chMax val="0"/>
          <dgm:bulletEnabled val="1"/>
        </dgm:presLayoutVars>
      </dgm:prSet>
      <dgm:spPr/>
    </dgm:pt>
    <dgm:pt modelId="{920130D2-44F6-4A93-BECF-CEB5A4A3E18B}" type="pres">
      <dgm:prSet presAssocID="{93E4536B-14BD-4540-8560-79207E8D203A}" presName="negativeSpace" presStyleCnt="0"/>
      <dgm:spPr/>
    </dgm:pt>
    <dgm:pt modelId="{E19FF166-C66C-4E82-BA77-B7C41A94597A}" type="pres">
      <dgm:prSet presAssocID="{93E4536B-14BD-4540-8560-79207E8D203A}" presName="childText" presStyleLbl="conFgAcc1" presStyleIdx="0" presStyleCnt="3" custScaleY="92441" custLinFactNeighborX="-434" custLinFactNeighborY="-695">
        <dgm:presLayoutVars>
          <dgm:bulletEnabled val="1"/>
        </dgm:presLayoutVars>
      </dgm:prSet>
      <dgm:spPr>
        <a:prstGeom prst="roundRect">
          <a:avLst/>
        </a:prstGeom>
      </dgm:spPr>
    </dgm:pt>
    <dgm:pt modelId="{627DC4B2-8DFA-4FB2-A561-5FE1E0FFDC01}" type="pres">
      <dgm:prSet presAssocID="{101E2120-1461-463C-9100-115389D79034}" presName="spaceBetweenRectangles" presStyleCnt="0"/>
      <dgm:spPr/>
    </dgm:pt>
    <dgm:pt modelId="{059D56C0-7BD4-436A-B8A9-6AA77CBFC8C0}" type="pres">
      <dgm:prSet presAssocID="{14F0DFEF-7CD6-4B52-9604-AC6816AE0EA6}" presName="parentLin" presStyleCnt="0"/>
      <dgm:spPr/>
    </dgm:pt>
    <dgm:pt modelId="{C2372F5E-63D3-42D4-B508-3FCD9C561C23}" type="pres">
      <dgm:prSet presAssocID="{14F0DFEF-7CD6-4B52-9604-AC6816AE0EA6}" presName="parentLeftMargin" presStyleLbl="node1" presStyleIdx="0" presStyleCnt="3"/>
      <dgm:spPr/>
    </dgm:pt>
    <dgm:pt modelId="{385C4D33-9473-4E29-AA81-4E7B829A9CEC}" type="pres">
      <dgm:prSet presAssocID="{14F0DFEF-7CD6-4B52-9604-AC6816AE0EA6}" presName="parentText" presStyleLbl="node1" presStyleIdx="1" presStyleCnt="3" custScaleY="68736" custLinFactNeighborY="-8676">
        <dgm:presLayoutVars>
          <dgm:chMax val="0"/>
          <dgm:bulletEnabled val="1"/>
        </dgm:presLayoutVars>
      </dgm:prSet>
      <dgm:spPr/>
    </dgm:pt>
    <dgm:pt modelId="{0331A77D-9481-4D2C-88C1-85432EC7D6C3}" type="pres">
      <dgm:prSet presAssocID="{14F0DFEF-7CD6-4B52-9604-AC6816AE0EA6}" presName="negativeSpace" presStyleCnt="0"/>
      <dgm:spPr/>
    </dgm:pt>
    <dgm:pt modelId="{94453165-F846-4F9D-A621-78303851347F}" type="pres">
      <dgm:prSet presAssocID="{14F0DFEF-7CD6-4B52-9604-AC6816AE0EA6}" presName="childText" presStyleLbl="conFgAcc1" presStyleIdx="1" presStyleCnt="3">
        <dgm:presLayoutVars>
          <dgm:bulletEnabled val="1"/>
        </dgm:presLayoutVars>
      </dgm:prSet>
      <dgm:spPr>
        <a:prstGeom prst="roundRect">
          <a:avLst/>
        </a:prstGeom>
      </dgm:spPr>
    </dgm:pt>
    <dgm:pt modelId="{14C9B6DF-3DE7-4C5D-B1DE-FE1A32645E14}" type="pres">
      <dgm:prSet presAssocID="{34B0EE6C-AE18-4FAF-82F9-621A91E7CADE}" presName="spaceBetweenRectangles" presStyleCnt="0"/>
      <dgm:spPr/>
    </dgm:pt>
    <dgm:pt modelId="{EB4C2FAF-B74D-4FD3-B482-713C1CAD96AD}" type="pres">
      <dgm:prSet presAssocID="{B53AF005-EBC7-41FA-A630-07F81104BE2C}" presName="parentLin" presStyleCnt="0"/>
      <dgm:spPr/>
    </dgm:pt>
    <dgm:pt modelId="{E1304519-B1B3-4DD0-9C7B-E8830FB413E4}" type="pres">
      <dgm:prSet presAssocID="{B53AF005-EBC7-41FA-A630-07F81104BE2C}" presName="parentLeftMargin" presStyleLbl="node1" presStyleIdx="1" presStyleCnt="3"/>
      <dgm:spPr/>
    </dgm:pt>
    <dgm:pt modelId="{3A5DFF42-F8F1-4751-B130-24730AFA2182}" type="pres">
      <dgm:prSet presAssocID="{B53AF005-EBC7-41FA-A630-07F81104BE2C}" presName="parentText" presStyleLbl="node1" presStyleIdx="2" presStyleCnt="3" custScaleY="68929" custLinFactNeighborY="-4694">
        <dgm:presLayoutVars>
          <dgm:chMax val="0"/>
          <dgm:bulletEnabled val="1"/>
        </dgm:presLayoutVars>
      </dgm:prSet>
      <dgm:spPr/>
    </dgm:pt>
    <dgm:pt modelId="{0D341CB5-7EB8-4AB1-A5A4-5D98178ED76D}" type="pres">
      <dgm:prSet presAssocID="{B53AF005-EBC7-41FA-A630-07F81104BE2C}" presName="negativeSpace" presStyleCnt="0"/>
      <dgm:spPr/>
    </dgm:pt>
    <dgm:pt modelId="{68982FC9-3797-4971-9B29-73E520B23630}" type="pres">
      <dgm:prSet presAssocID="{B53AF005-EBC7-41FA-A630-07F81104BE2C}" presName="childText" presStyleLbl="conFgAcc1" presStyleIdx="2" presStyleCnt="3">
        <dgm:presLayoutVars>
          <dgm:bulletEnabled val="1"/>
        </dgm:presLayoutVars>
      </dgm:prSet>
      <dgm:spPr>
        <a:prstGeom prst="roundRect">
          <a:avLst/>
        </a:prstGeom>
      </dgm:spPr>
    </dgm:pt>
  </dgm:ptLst>
  <dgm:cxnLst>
    <dgm:cxn modelId="{97CC7900-0F03-4E29-80FB-AC2A7AD736EC}" srcId="{1C3D0980-4E31-4298-883B-DE98BF8ED59A}" destId="{B53AF005-EBC7-41FA-A630-07F81104BE2C}" srcOrd="2" destOrd="0" parTransId="{19CCE34A-BA02-4A56-9758-98DC2B44948D}" sibTransId="{E0442B94-3322-4E0F-BDBF-9AEB6478A4B8}"/>
    <dgm:cxn modelId="{6832D00E-7EA4-4710-97EB-CCC21541C3A8}" type="presOf" srcId="{93E4536B-14BD-4540-8560-79207E8D203A}" destId="{9C341FC6-BF4D-4C43-9D7B-0222190C221B}" srcOrd="0" destOrd="0" presId="urn:microsoft.com/office/officeart/2005/8/layout/list1"/>
    <dgm:cxn modelId="{2AC8981D-FDE7-4E73-8159-4444F15DD61F}" type="presOf" srcId="{14F0DFEF-7CD6-4B52-9604-AC6816AE0EA6}" destId="{C2372F5E-63D3-42D4-B508-3FCD9C561C23}" srcOrd="0" destOrd="0" presId="urn:microsoft.com/office/officeart/2005/8/layout/list1"/>
    <dgm:cxn modelId="{D00C4835-BE95-4BBE-8E38-72FBF9D42869}" type="presOf" srcId="{46BD5D78-F8A5-4898-BDE5-835BABC7DCAD}" destId="{94453165-F846-4F9D-A621-78303851347F}" srcOrd="0" destOrd="1" presId="urn:microsoft.com/office/officeart/2005/8/layout/list1"/>
    <dgm:cxn modelId="{79792936-641D-40D1-8EBD-7CFEA6CDA223}" type="presOf" srcId="{1C3D0980-4E31-4298-883B-DE98BF8ED59A}" destId="{0B014B43-DA71-4482-A0D5-8AE15C828D85}" srcOrd="0" destOrd="0" presId="urn:microsoft.com/office/officeart/2005/8/layout/list1"/>
    <dgm:cxn modelId="{0F18B265-87F9-4610-A1F8-F995EE9544EA}" srcId="{B53AF005-EBC7-41FA-A630-07F81104BE2C}" destId="{13CED434-6F78-42EB-8D60-4044C96FF7A3}" srcOrd="0" destOrd="0" parTransId="{5DA7612D-B234-471F-AB90-A20E30054B97}" sibTransId="{62DFB098-650C-4747-9853-CDA52021FCB3}"/>
    <dgm:cxn modelId="{4386D34D-64FF-41A9-8D91-8EB52C1EE8ED}" type="presOf" srcId="{B53AF005-EBC7-41FA-A630-07F81104BE2C}" destId="{E1304519-B1B3-4DD0-9C7B-E8830FB413E4}" srcOrd="0" destOrd="0" presId="urn:microsoft.com/office/officeart/2005/8/layout/list1"/>
    <dgm:cxn modelId="{0CAF537F-71D9-4AA2-A9E5-BC4030B9A64C}" type="presOf" srcId="{93E4536B-14BD-4540-8560-79207E8D203A}" destId="{C1F59E61-342D-4C10-AFFC-6C5F2D6BD850}" srcOrd="1" destOrd="0" presId="urn:microsoft.com/office/officeart/2005/8/layout/list1"/>
    <dgm:cxn modelId="{524C3A84-6049-42D9-B1CF-86D88A7C1A89}" type="presOf" srcId="{7A79F2CA-A56C-4A49-9C79-0AD5E567A4A1}" destId="{E19FF166-C66C-4E82-BA77-B7C41A94597A}" srcOrd="0" destOrd="1" presId="urn:microsoft.com/office/officeart/2005/8/layout/list1"/>
    <dgm:cxn modelId="{D0FAA399-4D43-4112-A092-A87F6A7E91A1}" srcId="{93E4536B-14BD-4540-8560-79207E8D203A}" destId="{7A79F2CA-A56C-4A49-9C79-0AD5E567A4A1}" srcOrd="1" destOrd="0" parTransId="{203B9E1C-40BF-48FE-9EFB-F14AF1D08DEC}" sibTransId="{10DB3735-39E0-4146-8348-D7748D74CDB6}"/>
    <dgm:cxn modelId="{BCE0AAA3-2DDE-48C5-8002-3D3E01038E25}" srcId="{1C3D0980-4E31-4298-883B-DE98BF8ED59A}" destId="{14F0DFEF-7CD6-4B52-9604-AC6816AE0EA6}" srcOrd="1" destOrd="0" parTransId="{1BF011FD-75AD-4387-A80D-3EBE24CE1C75}" sibTransId="{34B0EE6C-AE18-4FAF-82F9-621A91E7CADE}"/>
    <dgm:cxn modelId="{0EF354A8-3C85-4FD2-9A94-9E3D42612D58}" type="presOf" srcId="{2A71B58D-8761-48EF-B406-7BB55AA0BB34}" destId="{E19FF166-C66C-4E82-BA77-B7C41A94597A}" srcOrd="0" destOrd="0" presId="urn:microsoft.com/office/officeart/2005/8/layout/list1"/>
    <dgm:cxn modelId="{6A1717B1-0AA8-4D95-9C25-666FAEECB92B}" srcId="{14F0DFEF-7CD6-4B52-9604-AC6816AE0EA6}" destId="{261452BD-75EE-4791-9D2D-635E42CE41C8}" srcOrd="0" destOrd="0" parTransId="{C29DBC47-16BA-4A71-9E2D-6A46522FA2E6}" sibTransId="{EE014447-7F92-4DC5-9FAE-1F4975D4E525}"/>
    <dgm:cxn modelId="{F7AA99C3-26C0-405C-A222-49D35A7BA8A2}" type="presOf" srcId="{83DD4920-4F15-4BBF-AF51-A3B8C6979BAA}" destId="{68982FC9-3797-4971-9B29-73E520B23630}" srcOrd="0" destOrd="1" presId="urn:microsoft.com/office/officeart/2005/8/layout/list1"/>
    <dgm:cxn modelId="{7C9EACC3-D017-4F59-A05F-3DDC054D25F5}" type="presOf" srcId="{13CED434-6F78-42EB-8D60-4044C96FF7A3}" destId="{68982FC9-3797-4971-9B29-73E520B23630}" srcOrd="0" destOrd="0" presId="urn:microsoft.com/office/officeart/2005/8/layout/list1"/>
    <dgm:cxn modelId="{B87481C5-D677-4BD6-896B-32C55B5A36B4}" srcId="{93E4536B-14BD-4540-8560-79207E8D203A}" destId="{2A71B58D-8761-48EF-B406-7BB55AA0BB34}" srcOrd="0" destOrd="0" parTransId="{000CF9B1-14B8-4C9B-AB6D-B5D9BF69F6B8}" sibTransId="{2EDA4597-A0A5-4D40-863C-D2EE653E0104}"/>
    <dgm:cxn modelId="{54539AD6-FA7C-4EA9-AD5F-C4535B2608EB}" type="presOf" srcId="{14F0DFEF-7CD6-4B52-9604-AC6816AE0EA6}" destId="{385C4D33-9473-4E29-AA81-4E7B829A9CEC}" srcOrd="1" destOrd="0" presId="urn:microsoft.com/office/officeart/2005/8/layout/list1"/>
    <dgm:cxn modelId="{C8A679D7-1668-4B2E-B1B1-61AA1B469F5E}" srcId="{1C3D0980-4E31-4298-883B-DE98BF8ED59A}" destId="{93E4536B-14BD-4540-8560-79207E8D203A}" srcOrd="0" destOrd="0" parTransId="{533D72F3-F3DE-4854-BB42-59842C81E208}" sibTransId="{101E2120-1461-463C-9100-115389D79034}"/>
    <dgm:cxn modelId="{F0BB3CEA-BE85-47F5-A7B1-3FAF338CA3A7}" type="presOf" srcId="{B53AF005-EBC7-41FA-A630-07F81104BE2C}" destId="{3A5DFF42-F8F1-4751-B130-24730AFA2182}" srcOrd="1" destOrd="0" presId="urn:microsoft.com/office/officeart/2005/8/layout/list1"/>
    <dgm:cxn modelId="{1D2EA5EB-B8B8-4EC3-9BD5-802A7C01E1BA}" srcId="{14F0DFEF-7CD6-4B52-9604-AC6816AE0EA6}" destId="{46BD5D78-F8A5-4898-BDE5-835BABC7DCAD}" srcOrd="1" destOrd="0" parTransId="{88E0696F-4710-4E4E-B82A-62BD37FBF7B7}" sibTransId="{9ECD7EA5-D81A-4F1F-AAA3-5643D93D7015}"/>
    <dgm:cxn modelId="{5E175FF6-CFD3-4E59-8A7B-4BABF43EC1FB}" srcId="{B53AF005-EBC7-41FA-A630-07F81104BE2C}" destId="{83DD4920-4F15-4BBF-AF51-A3B8C6979BAA}" srcOrd="1" destOrd="0" parTransId="{90D6A7A1-E933-41F0-9DF7-838C48D837BD}" sibTransId="{499F284B-748B-4E3D-8EFE-8D8BE6B19064}"/>
    <dgm:cxn modelId="{23CBFCF7-F73D-41A3-A3DA-A2753BF9B441}" type="presOf" srcId="{261452BD-75EE-4791-9D2D-635E42CE41C8}" destId="{94453165-F846-4F9D-A621-78303851347F}" srcOrd="0" destOrd="0" presId="urn:microsoft.com/office/officeart/2005/8/layout/list1"/>
    <dgm:cxn modelId="{0A0B2E16-94DD-4DAE-B16A-EAA3C7D776F8}" type="presParOf" srcId="{0B014B43-DA71-4482-A0D5-8AE15C828D85}" destId="{4511A2EF-11D0-4D76-B26C-54101CF24890}" srcOrd="0" destOrd="0" presId="urn:microsoft.com/office/officeart/2005/8/layout/list1"/>
    <dgm:cxn modelId="{B328D0C9-D4EA-4F3A-9F4F-57B70D83C60D}" type="presParOf" srcId="{4511A2EF-11D0-4D76-B26C-54101CF24890}" destId="{9C341FC6-BF4D-4C43-9D7B-0222190C221B}" srcOrd="0" destOrd="0" presId="urn:microsoft.com/office/officeart/2005/8/layout/list1"/>
    <dgm:cxn modelId="{418F47E6-1016-488F-BC00-93B99166DEE4}" type="presParOf" srcId="{4511A2EF-11D0-4D76-B26C-54101CF24890}" destId="{C1F59E61-342D-4C10-AFFC-6C5F2D6BD850}" srcOrd="1" destOrd="0" presId="urn:microsoft.com/office/officeart/2005/8/layout/list1"/>
    <dgm:cxn modelId="{6FD6BB5F-39CC-4E36-ACC5-6084E48DE9E2}" type="presParOf" srcId="{0B014B43-DA71-4482-A0D5-8AE15C828D85}" destId="{920130D2-44F6-4A93-BECF-CEB5A4A3E18B}" srcOrd="1" destOrd="0" presId="urn:microsoft.com/office/officeart/2005/8/layout/list1"/>
    <dgm:cxn modelId="{9A8CA6E9-746A-41AF-9A15-9407C6274744}" type="presParOf" srcId="{0B014B43-DA71-4482-A0D5-8AE15C828D85}" destId="{E19FF166-C66C-4E82-BA77-B7C41A94597A}" srcOrd="2" destOrd="0" presId="urn:microsoft.com/office/officeart/2005/8/layout/list1"/>
    <dgm:cxn modelId="{B931F6A7-E9BE-4607-BD3D-804C73947542}" type="presParOf" srcId="{0B014B43-DA71-4482-A0D5-8AE15C828D85}" destId="{627DC4B2-8DFA-4FB2-A561-5FE1E0FFDC01}" srcOrd="3" destOrd="0" presId="urn:microsoft.com/office/officeart/2005/8/layout/list1"/>
    <dgm:cxn modelId="{2922A924-33A9-4776-8BC1-DEBC3A4806F2}" type="presParOf" srcId="{0B014B43-DA71-4482-A0D5-8AE15C828D85}" destId="{059D56C0-7BD4-436A-B8A9-6AA77CBFC8C0}" srcOrd="4" destOrd="0" presId="urn:microsoft.com/office/officeart/2005/8/layout/list1"/>
    <dgm:cxn modelId="{C04E769B-1C42-4401-9306-952AB446139F}" type="presParOf" srcId="{059D56C0-7BD4-436A-B8A9-6AA77CBFC8C0}" destId="{C2372F5E-63D3-42D4-B508-3FCD9C561C23}" srcOrd="0" destOrd="0" presId="urn:microsoft.com/office/officeart/2005/8/layout/list1"/>
    <dgm:cxn modelId="{167A61D4-E308-4517-B139-B1DC079F97E9}" type="presParOf" srcId="{059D56C0-7BD4-436A-B8A9-6AA77CBFC8C0}" destId="{385C4D33-9473-4E29-AA81-4E7B829A9CEC}" srcOrd="1" destOrd="0" presId="urn:microsoft.com/office/officeart/2005/8/layout/list1"/>
    <dgm:cxn modelId="{BAFB4577-9D5B-4BCC-9291-C7EF4C18F2B0}" type="presParOf" srcId="{0B014B43-DA71-4482-A0D5-8AE15C828D85}" destId="{0331A77D-9481-4D2C-88C1-85432EC7D6C3}" srcOrd="5" destOrd="0" presId="urn:microsoft.com/office/officeart/2005/8/layout/list1"/>
    <dgm:cxn modelId="{9D809030-E9ED-4709-A753-EC861D263372}" type="presParOf" srcId="{0B014B43-DA71-4482-A0D5-8AE15C828D85}" destId="{94453165-F846-4F9D-A621-78303851347F}" srcOrd="6" destOrd="0" presId="urn:microsoft.com/office/officeart/2005/8/layout/list1"/>
    <dgm:cxn modelId="{56D1F731-7CCF-444D-B01B-FAA9A36BEDC9}" type="presParOf" srcId="{0B014B43-DA71-4482-A0D5-8AE15C828D85}" destId="{14C9B6DF-3DE7-4C5D-B1DE-FE1A32645E14}" srcOrd="7" destOrd="0" presId="urn:microsoft.com/office/officeart/2005/8/layout/list1"/>
    <dgm:cxn modelId="{06B76BB6-627F-40DD-AC22-DAAB20EA5627}" type="presParOf" srcId="{0B014B43-DA71-4482-A0D5-8AE15C828D85}" destId="{EB4C2FAF-B74D-4FD3-B482-713C1CAD96AD}" srcOrd="8" destOrd="0" presId="urn:microsoft.com/office/officeart/2005/8/layout/list1"/>
    <dgm:cxn modelId="{3D86B46D-AD2B-4B65-8B0A-9C1B8CE63E4D}" type="presParOf" srcId="{EB4C2FAF-B74D-4FD3-B482-713C1CAD96AD}" destId="{E1304519-B1B3-4DD0-9C7B-E8830FB413E4}" srcOrd="0" destOrd="0" presId="urn:microsoft.com/office/officeart/2005/8/layout/list1"/>
    <dgm:cxn modelId="{E0422923-0798-4B85-A342-90E48E124BFB}" type="presParOf" srcId="{EB4C2FAF-B74D-4FD3-B482-713C1CAD96AD}" destId="{3A5DFF42-F8F1-4751-B130-24730AFA2182}" srcOrd="1" destOrd="0" presId="urn:microsoft.com/office/officeart/2005/8/layout/list1"/>
    <dgm:cxn modelId="{F4411BC3-64EE-4A88-A43E-D231C10A5713}" type="presParOf" srcId="{0B014B43-DA71-4482-A0D5-8AE15C828D85}" destId="{0D341CB5-7EB8-4AB1-A5A4-5D98178ED76D}" srcOrd="9" destOrd="0" presId="urn:microsoft.com/office/officeart/2005/8/layout/list1"/>
    <dgm:cxn modelId="{9F920198-6C74-4132-A052-A3E8CAC6BB94}" type="presParOf" srcId="{0B014B43-DA71-4482-A0D5-8AE15C828D85}" destId="{68982FC9-3797-4971-9B29-73E520B23630}" srcOrd="10"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3D0980-4E31-4298-883B-DE98BF8ED5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SG"/>
        </a:p>
      </dgm:t>
    </dgm:pt>
    <dgm:pt modelId="{93E4536B-14BD-4540-8560-79207E8D203A}">
      <dgm:prSet phldrT="[Text]" custT="1"/>
      <dgm:spPr>
        <a:solidFill>
          <a:schemeClr val="accent5">
            <a:lumMod val="20000"/>
            <a:lumOff val="80000"/>
          </a:schemeClr>
        </a:solidFill>
        <a:ln>
          <a:noFill/>
        </a:ln>
      </dgm:spPr>
      <dgm:t>
        <a:bodyPr/>
        <a:lstStyle/>
        <a:p>
          <a:r>
            <a:rPr lang="en-SG" sz="2000" b="1" dirty="0">
              <a:solidFill>
                <a:srgbClr val="011E41"/>
              </a:solidFill>
              <a:latin typeface="Calibri Light" panose="020F0302020204030204" pitchFamily="34" charset="0"/>
              <a:cs typeface="Calibri Light" panose="020F0302020204030204" pitchFamily="34" charset="0"/>
            </a:rPr>
            <a:t>Sec 11: Responsibilities of owners, etc.</a:t>
          </a:r>
        </a:p>
      </dgm:t>
    </dgm:pt>
    <dgm:pt modelId="{533D72F3-F3DE-4854-BB42-59842C81E208}" type="parTrans" cxnId="{C8A679D7-1668-4B2E-B1B1-61AA1B469F5E}">
      <dgm:prSet/>
      <dgm:spPr/>
      <dgm:t>
        <a:bodyPr/>
        <a:lstStyle/>
        <a:p>
          <a:endParaRPr lang="en-SG" sz="1400">
            <a:latin typeface="Calibri Light" panose="020F0302020204030204" pitchFamily="34" charset="0"/>
            <a:cs typeface="Calibri Light" panose="020F0302020204030204" pitchFamily="34" charset="0"/>
          </a:endParaRPr>
        </a:p>
      </dgm:t>
    </dgm:pt>
    <dgm:pt modelId="{101E2120-1461-463C-9100-115389D79034}" type="sibTrans" cxnId="{C8A679D7-1668-4B2E-B1B1-61AA1B469F5E}">
      <dgm:prSet/>
      <dgm:spPr/>
      <dgm:t>
        <a:bodyPr/>
        <a:lstStyle/>
        <a:p>
          <a:endParaRPr lang="en-SG" sz="1400">
            <a:latin typeface="Calibri Light" panose="020F0302020204030204" pitchFamily="34" charset="0"/>
            <a:cs typeface="Calibri Light" panose="020F0302020204030204" pitchFamily="34" charset="0"/>
          </a:endParaRPr>
        </a:p>
      </dgm:t>
    </dgm:pt>
    <dgm:pt modelId="{14F0DFEF-7CD6-4B52-9604-AC6816AE0EA6}">
      <dgm:prSet phldrT="[Text]" custT="1"/>
      <dgm:spPr>
        <a:solidFill>
          <a:schemeClr val="accent5">
            <a:lumMod val="20000"/>
            <a:lumOff val="80000"/>
          </a:schemeClr>
        </a:solidFill>
        <a:ln>
          <a:noFill/>
        </a:ln>
      </dgm:spPr>
      <dgm:t>
        <a:bodyPr/>
        <a:lstStyle/>
        <a:p>
          <a:r>
            <a:rPr lang="en-SG" sz="2000" b="1" dirty="0">
              <a:solidFill>
                <a:srgbClr val="011E41"/>
              </a:solidFill>
              <a:latin typeface="Calibri Light" panose="020F0302020204030204" pitchFamily="34" charset="0"/>
              <a:cs typeface="Calibri Light" panose="020F0302020204030204" pitchFamily="34" charset="0"/>
            </a:rPr>
            <a:t>Sec 11A, 11B, 11C and 11D: Contaminative behaviours that facilitate or promote drug use</a:t>
          </a:r>
        </a:p>
      </dgm:t>
    </dgm:pt>
    <dgm:pt modelId="{1BF011FD-75AD-4387-A80D-3EBE24CE1C75}" type="parTrans" cxnId="{BCE0AAA3-2DDE-48C5-8002-3D3E01038E25}">
      <dgm:prSet/>
      <dgm:spPr/>
      <dgm:t>
        <a:bodyPr/>
        <a:lstStyle/>
        <a:p>
          <a:endParaRPr lang="en-SG" sz="1400">
            <a:latin typeface="Calibri Light" panose="020F0302020204030204" pitchFamily="34" charset="0"/>
            <a:cs typeface="Calibri Light" panose="020F0302020204030204" pitchFamily="34" charset="0"/>
          </a:endParaRPr>
        </a:p>
      </dgm:t>
    </dgm:pt>
    <dgm:pt modelId="{34B0EE6C-AE18-4FAF-82F9-621A91E7CADE}" type="sibTrans" cxnId="{BCE0AAA3-2DDE-48C5-8002-3D3E01038E25}">
      <dgm:prSet/>
      <dgm:spPr/>
      <dgm:t>
        <a:bodyPr/>
        <a:lstStyle/>
        <a:p>
          <a:endParaRPr lang="en-SG" sz="1400">
            <a:latin typeface="Calibri Light" panose="020F0302020204030204" pitchFamily="34" charset="0"/>
            <a:cs typeface="Calibri Light" panose="020F0302020204030204" pitchFamily="34" charset="0"/>
          </a:endParaRPr>
        </a:p>
      </dgm:t>
    </dgm:pt>
    <dgm:pt modelId="{2A71B58D-8761-48EF-B406-7BB55AA0BB34}">
      <dgm:prSet custT="1"/>
      <dgm:spPr>
        <a:solidFill>
          <a:schemeClr val="lt1">
            <a:hueOff val="0"/>
            <a:satOff val="0"/>
            <a:lumOff val="0"/>
            <a:alpha val="75000"/>
          </a:schemeClr>
        </a:solidFill>
        <a:ln>
          <a:solidFill>
            <a:schemeClr val="accent1">
              <a:lumMod val="40000"/>
              <a:lumOff val="60000"/>
            </a:schemeClr>
          </a:solidFill>
          <a:prstDash val="sysDash"/>
        </a:ln>
      </dgm:spPr>
      <dgm:t>
        <a:bodyPr/>
        <a:lstStyle/>
        <a:p>
          <a:r>
            <a:rPr lang="en-SG" sz="1400" dirty="0">
              <a:latin typeface="Calibri Light" panose="020F0302020204030204" pitchFamily="34" charset="0"/>
              <a:cs typeface="Calibri Light" panose="020F0302020204030204" pitchFamily="34" charset="0"/>
            </a:rPr>
            <a:t>As the </a:t>
          </a:r>
          <a:r>
            <a:rPr lang="en-SG" sz="1400" u="sng" dirty="0">
              <a:latin typeface="Calibri Light" panose="020F0302020204030204" pitchFamily="34" charset="0"/>
              <a:cs typeface="Calibri Light" panose="020F0302020204030204" pitchFamily="34" charset="0"/>
            </a:rPr>
            <a:t>owner, tenant, occupier or person-in-charge</a:t>
          </a:r>
          <a:r>
            <a:rPr lang="en-SG" sz="1400" u="none" dirty="0">
              <a:latin typeface="Calibri Light" panose="020F0302020204030204" pitchFamily="34" charset="0"/>
              <a:cs typeface="Calibri Light" panose="020F0302020204030204" pitchFamily="34" charset="0"/>
            </a:rPr>
            <a:t> of any place or premises, you must not allow drug activities (i.e. consumption, trafficking, manufacturing, etc.) to be conducted in the place or premises.</a:t>
          </a:r>
          <a:endParaRPr lang="en-SG" sz="1400" dirty="0">
            <a:latin typeface="Calibri Light" panose="020F0302020204030204" pitchFamily="34" charset="0"/>
            <a:cs typeface="Calibri Light" panose="020F0302020204030204" pitchFamily="34" charset="0"/>
          </a:endParaRPr>
        </a:p>
      </dgm:t>
    </dgm:pt>
    <dgm:pt modelId="{000CF9B1-14B8-4C9B-AB6D-B5D9BF69F6B8}" type="parTrans" cxnId="{B87481C5-D677-4BD6-896B-32C55B5A36B4}">
      <dgm:prSet/>
      <dgm:spPr/>
      <dgm:t>
        <a:bodyPr/>
        <a:lstStyle/>
        <a:p>
          <a:endParaRPr lang="en-SG" sz="1400">
            <a:latin typeface="Calibri Light" panose="020F0302020204030204" pitchFamily="34" charset="0"/>
            <a:cs typeface="Calibri Light" panose="020F0302020204030204" pitchFamily="34" charset="0"/>
          </a:endParaRPr>
        </a:p>
      </dgm:t>
    </dgm:pt>
    <dgm:pt modelId="{2EDA4597-A0A5-4D40-863C-D2EE653E0104}" type="sibTrans" cxnId="{B87481C5-D677-4BD6-896B-32C55B5A36B4}">
      <dgm:prSet/>
      <dgm:spPr/>
      <dgm:t>
        <a:bodyPr/>
        <a:lstStyle/>
        <a:p>
          <a:endParaRPr lang="en-SG" sz="1400">
            <a:latin typeface="Calibri Light" panose="020F0302020204030204" pitchFamily="34" charset="0"/>
            <a:cs typeface="Calibri Light" panose="020F0302020204030204" pitchFamily="34" charset="0"/>
          </a:endParaRPr>
        </a:p>
      </dgm:t>
    </dgm:pt>
    <dgm:pt modelId="{261452BD-75EE-4791-9D2D-635E42CE41C8}">
      <dgm:prSet custT="1"/>
      <dgm:spPr>
        <a:solidFill>
          <a:schemeClr val="lt1">
            <a:hueOff val="0"/>
            <a:satOff val="0"/>
            <a:lumOff val="0"/>
            <a:alpha val="75000"/>
          </a:schemeClr>
        </a:solidFill>
        <a:ln>
          <a:solidFill>
            <a:schemeClr val="accent1">
              <a:lumMod val="40000"/>
              <a:lumOff val="60000"/>
            </a:schemeClr>
          </a:solidFill>
          <a:prstDash val="sysDash"/>
        </a:ln>
      </dgm:spPr>
      <dgm:t>
        <a:bodyPr/>
        <a:lstStyle/>
        <a:p>
          <a:r>
            <a:rPr lang="en-SG" sz="1400" dirty="0">
              <a:latin typeface="Calibri Light" panose="020F0302020204030204" pitchFamily="34" charset="0"/>
              <a:cs typeface="Calibri Light" panose="020F0302020204030204" pitchFamily="34" charset="0"/>
            </a:rPr>
            <a:t>It shall be an offence to:</a:t>
          </a:r>
        </a:p>
      </dgm:t>
    </dgm:pt>
    <dgm:pt modelId="{C29DBC47-16BA-4A71-9E2D-6A46522FA2E6}" type="parTrans" cxnId="{6A1717B1-0AA8-4D95-9C25-666FAEECB92B}">
      <dgm:prSet/>
      <dgm:spPr/>
      <dgm:t>
        <a:bodyPr/>
        <a:lstStyle/>
        <a:p>
          <a:endParaRPr lang="en-SG" sz="1600">
            <a:latin typeface="Calibri Light" panose="020F0302020204030204" pitchFamily="34" charset="0"/>
            <a:cs typeface="Calibri Light" panose="020F0302020204030204" pitchFamily="34" charset="0"/>
          </a:endParaRPr>
        </a:p>
      </dgm:t>
    </dgm:pt>
    <dgm:pt modelId="{EE014447-7F92-4DC5-9FAE-1F4975D4E525}" type="sibTrans" cxnId="{6A1717B1-0AA8-4D95-9C25-666FAEECB92B}">
      <dgm:prSet/>
      <dgm:spPr/>
      <dgm:t>
        <a:bodyPr/>
        <a:lstStyle/>
        <a:p>
          <a:endParaRPr lang="en-SG" sz="1600">
            <a:latin typeface="Calibri Light" panose="020F0302020204030204" pitchFamily="34" charset="0"/>
            <a:cs typeface="Calibri Light" panose="020F0302020204030204" pitchFamily="34" charset="0"/>
          </a:endParaRPr>
        </a:p>
      </dgm:t>
    </dgm:pt>
    <dgm:pt modelId="{B5E2A420-62BE-4EC4-938D-C4DAB6DACA9A}">
      <dgm:prSet custT="1"/>
      <dgm:spPr>
        <a:solidFill>
          <a:schemeClr val="lt1">
            <a:hueOff val="0"/>
            <a:satOff val="0"/>
            <a:lumOff val="0"/>
            <a:alpha val="75000"/>
          </a:schemeClr>
        </a:solidFill>
        <a:ln>
          <a:solidFill>
            <a:schemeClr val="accent1">
              <a:lumMod val="40000"/>
              <a:lumOff val="60000"/>
            </a:schemeClr>
          </a:solidFill>
          <a:prstDash val="sysDash"/>
        </a:ln>
      </dgm:spPr>
      <dgm:t>
        <a:bodyPr/>
        <a:lstStyle/>
        <a:p>
          <a:r>
            <a:rPr lang="en-SG" sz="1400" dirty="0">
              <a:latin typeface="Calibri Light" panose="020F0302020204030204" pitchFamily="34" charset="0"/>
              <a:cs typeface="Calibri Light" panose="020F0302020204030204" pitchFamily="34" charset="0"/>
            </a:rPr>
            <a:t>Arrange or plan gatherings where controlled drugs are to be consumed/trafficked</a:t>
          </a:r>
        </a:p>
      </dgm:t>
    </dgm:pt>
    <dgm:pt modelId="{781BF979-193E-4F98-A7C5-E9DE47A349D5}" type="parTrans" cxnId="{904300AA-7967-400C-833B-F850320A0198}">
      <dgm:prSet/>
      <dgm:spPr/>
      <dgm:t>
        <a:bodyPr/>
        <a:lstStyle/>
        <a:p>
          <a:endParaRPr lang="en-SG" sz="1600">
            <a:latin typeface="Calibri Light" panose="020F0302020204030204" pitchFamily="34" charset="0"/>
            <a:cs typeface="Calibri Light" panose="020F0302020204030204" pitchFamily="34" charset="0"/>
          </a:endParaRPr>
        </a:p>
      </dgm:t>
    </dgm:pt>
    <dgm:pt modelId="{E3A55604-1BD5-412C-AC0B-38E06140BFFC}" type="sibTrans" cxnId="{904300AA-7967-400C-833B-F850320A0198}">
      <dgm:prSet/>
      <dgm:spPr/>
      <dgm:t>
        <a:bodyPr/>
        <a:lstStyle/>
        <a:p>
          <a:endParaRPr lang="en-SG" sz="1600">
            <a:latin typeface="Calibri Light" panose="020F0302020204030204" pitchFamily="34" charset="0"/>
            <a:cs typeface="Calibri Light" panose="020F0302020204030204" pitchFamily="34" charset="0"/>
          </a:endParaRPr>
        </a:p>
      </dgm:t>
    </dgm:pt>
    <dgm:pt modelId="{0B361B48-6D29-4242-A5E6-E6578996E21F}">
      <dgm:prSet custT="1"/>
      <dgm:spPr>
        <a:solidFill>
          <a:schemeClr val="lt1">
            <a:hueOff val="0"/>
            <a:satOff val="0"/>
            <a:lumOff val="0"/>
            <a:alpha val="75000"/>
          </a:schemeClr>
        </a:solidFill>
        <a:ln>
          <a:solidFill>
            <a:schemeClr val="accent1">
              <a:lumMod val="40000"/>
              <a:lumOff val="60000"/>
            </a:schemeClr>
          </a:solidFill>
          <a:prstDash val="sysDash"/>
        </a:ln>
      </dgm:spPr>
      <dgm:t>
        <a:bodyPr/>
        <a:lstStyle/>
        <a:p>
          <a:r>
            <a:rPr lang="en-SG" sz="1400" dirty="0">
              <a:latin typeface="Calibri Light" panose="020F0302020204030204" pitchFamily="34" charset="0"/>
              <a:cs typeface="Calibri Light" panose="020F0302020204030204" pitchFamily="34" charset="0"/>
            </a:rPr>
            <a:t>Expose a child (any person below 16 y/o) to drugs</a:t>
          </a:r>
        </a:p>
      </dgm:t>
    </dgm:pt>
    <dgm:pt modelId="{6ADB42C5-CA42-474A-9D72-D33D6ABBFC52}" type="parTrans" cxnId="{ADBEECA9-3E73-4EE2-AB00-7DBB232D1EB3}">
      <dgm:prSet/>
      <dgm:spPr/>
      <dgm:t>
        <a:bodyPr/>
        <a:lstStyle/>
        <a:p>
          <a:endParaRPr lang="en-SG" sz="1600">
            <a:latin typeface="Calibri Light" panose="020F0302020204030204" pitchFamily="34" charset="0"/>
            <a:cs typeface="Calibri Light" panose="020F0302020204030204" pitchFamily="34" charset="0"/>
          </a:endParaRPr>
        </a:p>
      </dgm:t>
    </dgm:pt>
    <dgm:pt modelId="{65734DF7-B8E5-4C07-8757-EB2D5220F33D}" type="sibTrans" cxnId="{ADBEECA9-3E73-4EE2-AB00-7DBB232D1EB3}">
      <dgm:prSet/>
      <dgm:spPr/>
      <dgm:t>
        <a:bodyPr/>
        <a:lstStyle/>
        <a:p>
          <a:endParaRPr lang="en-SG" sz="1600">
            <a:latin typeface="Calibri Light" panose="020F0302020204030204" pitchFamily="34" charset="0"/>
            <a:cs typeface="Calibri Light" panose="020F0302020204030204" pitchFamily="34" charset="0"/>
          </a:endParaRPr>
        </a:p>
      </dgm:t>
    </dgm:pt>
    <dgm:pt modelId="{DC5BE7A0-8672-4D01-8A7F-E5524E2B0171}">
      <dgm:prSet custT="1"/>
      <dgm:spPr>
        <a:solidFill>
          <a:schemeClr val="lt1">
            <a:hueOff val="0"/>
            <a:satOff val="0"/>
            <a:lumOff val="0"/>
            <a:alpha val="75000"/>
          </a:schemeClr>
        </a:solidFill>
        <a:ln>
          <a:solidFill>
            <a:schemeClr val="accent1">
              <a:lumMod val="40000"/>
              <a:lumOff val="60000"/>
            </a:schemeClr>
          </a:solidFill>
          <a:prstDash val="sysDash"/>
        </a:ln>
      </dgm:spPr>
      <dgm:t>
        <a:bodyPr/>
        <a:lstStyle/>
        <a:p>
          <a:r>
            <a:rPr lang="en-SG" sz="1400" dirty="0">
              <a:latin typeface="Calibri Light" panose="020F0302020204030204" pitchFamily="34" charset="0"/>
              <a:cs typeface="Calibri Light" panose="020F0302020204030204" pitchFamily="34" charset="0"/>
            </a:rPr>
            <a:t>Introduce a person to a drug trafficker</a:t>
          </a:r>
        </a:p>
      </dgm:t>
    </dgm:pt>
    <dgm:pt modelId="{2A4B07FD-8C51-4C4D-B131-DC94BD069C2D}" type="parTrans" cxnId="{6DDB5DFE-54B3-4D26-B17B-D7F0A439FBDB}">
      <dgm:prSet/>
      <dgm:spPr/>
      <dgm:t>
        <a:bodyPr/>
        <a:lstStyle/>
        <a:p>
          <a:endParaRPr lang="en-SG" sz="1600">
            <a:latin typeface="Calibri Light" panose="020F0302020204030204" pitchFamily="34" charset="0"/>
            <a:cs typeface="Calibri Light" panose="020F0302020204030204" pitchFamily="34" charset="0"/>
          </a:endParaRPr>
        </a:p>
      </dgm:t>
    </dgm:pt>
    <dgm:pt modelId="{5FDA0A06-7332-4FC3-B4A9-F16197B8A480}" type="sibTrans" cxnId="{6DDB5DFE-54B3-4D26-B17B-D7F0A439FBDB}">
      <dgm:prSet/>
      <dgm:spPr/>
      <dgm:t>
        <a:bodyPr/>
        <a:lstStyle/>
        <a:p>
          <a:endParaRPr lang="en-SG" sz="1600">
            <a:latin typeface="Calibri Light" panose="020F0302020204030204" pitchFamily="34" charset="0"/>
            <a:cs typeface="Calibri Light" panose="020F0302020204030204" pitchFamily="34" charset="0"/>
          </a:endParaRPr>
        </a:p>
      </dgm:t>
    </dgm:pt>
    <dgm:pt modelId="{87811D0C-EA1C-4C13-9020-058CF89943AD}">
      <dgm:prSet custT="1"/>
      <dgm:spPr>
        <a:solidFill>
          <a:schemeClr val="lt1">
            <a:hueOff val="0"/>
            <a:satOff val="0"/>
            <a:lumOff val="0"/>
            <a:alpha val="75000"/>
          </a:schemeClr>
        </a:solidFill>
        <a:ln>
          <a:solidFill>
            <a:schemeClr val="accent1">
              <a:lumMod val="40000"/>
              <a:lumOff val="60000"/>
            </a:schemeClr>
          </a:solidFill>
          <a:prstDash val="sysDash"/>
        </a:ln>
      </dgm:spPr>
      <dgm:t>
        <a:bodyPr/>
        <a:lstStyle/>
        <a:p>
          <a:r>
            <a:rPr lang="en-SG" sz="1400" dirty="0">
              <a:latin typeface="Calibri Light" panose="020F0302020204030204" pitchFamily="34" charset="0"/>
              <a:cs typeface="Calibri Light" panose="020F0302020204030204" pitchFamily="34" charset="0"/>
            </a:rPr>
            <a:t>Teach or provide information on drug-related activities to others</a:t>
          </a:r>
        </a:p>
      </dgm:t>
    </dgm:pt>
    <dgm:pt modelId="{A7634C38-7526-44D6-A8F7-139F78F0FE37}" type="parTrans" cxnId="{B0E2597D-6B75-4974-8EA7-446AE2F87BAE}">
      <dgm:prSet/>
      <dgm:spPr/>
      <dgm:t>
        <a:bodyPr/>
        <a:lstStyle/>
        <a:p>
          <a:endParaRPr lang="en-SG" sz="1600">
            <a:latin typeface="Calibri Light" panose="020F0302020204030204" pitchFamily="34" charset="0"/>
            <a:cs typeface="Calibri Light" panose="020F0302020204030204" pitchFamily="34" charset="0"/>
          </a:endParaRPr>
        </a:p>
      </dgm:t>
    </dgm:pt>
    <dgm:pt modelId="{A1250858-CD87-4E77-97CB-0E6CEDD0F7B1}" type="sibTrans" cxnId="{B0E2597D-6B75-4974-8EA7-446AE2F87BAE}">
      <dgm:prSet/>
      <dgm:spPr/>
      <dgm:t>
        <a:bodyPr/>
        <a:lstStyle/>
        <a:p>
          <a:endParaRPr lang="en-SG" sz="1600">
            <a:latin typeface="Calibri Light" panose="020F0302020204030204" pitchFamily="34" charset="0"/>
            <a:cs typeface="Calibri Light" panose="020F0302020204030204" pitchFamily="34" charset="0"/>
          </a:endParaRPr>
        </a:p>
      </dgm:t>
    </dgm:pt>
    <dgm:pt modelId="{3228A120-AEED-4AC6-8553-A13B8D59A6EE}">
      <dgm:prSet custT="1"/>
      <dgm:spPr>
        <a:solidFill>
          <a:schemeClr val="lt1">
            <a:hueOff val="0"/>
            <a:satOff val="0"/>
            <a:lumOff val="0"/>
            <a:alpha val="75000"/>
          </a:schemeClr>
        </a:solidFill>
        <a:ln>
          <a:solidFill>
            <a:schemeClr val="accent1">
              <a:lumMod val="40000"/>
              <a:lumOff val="60000"/>
            </a:schemeClr>
          </a:solidFill>
          <a:prstDash val="sysDash"/>
        </a:ln>
      </dgm:spPr>
      <dgm:t>
        <a:bodyPr/>
        <a:lstStyle/>
        <a:p>
          <a:r>
            <a:rPr lang="en-SG" sz="1400" dirty="0">
              <a:latin typeface="Calibri Light" panose="020F0302020204030204" pitchFamily="34" charset="0"/>
              <a:cs typeface="Calibri Light" panose="020F0302020204030204" pitchFamily="34" charset="0"/>
            </a:rPr>
            <a:t>Disseminate information on drug-related activities (e.g. sharing of information on group chat, making a post on FB, etc.)</a:t>
          </a:r>
        </a:p>
      </dgm:t>
    </dgm:pt>
    <dgm:pt modelId="{CC8DE858-238E-47B4-9DBB-2E6B2F39F91F}" type="parTrans" cxnId="{E5D722F1-7D0E-45B1-A850-91CAEBEB21B3}">
      <dgm:prSet/>
      <dgm:spPr/>
      <dgm:t>
        <a:bodyPr/>
        <a:lstStyle/>
        <a:p>
          <a:endParaRPr lang="en-SG" sz="1600">
            <a:latin typeface="Calibri Light" panose="020F0302020204030204" pitchFamily="34" charset="0"/>
            <a:cs typeface="Calibri Light" panose="020F0302020204030204" pitchFamily="34" charset="0"/>
          </a:endParaRPr>
        </a:p>
      </dgm:t>
    </dgm:pt>
    <dgm:pt modelId="{8DD5A357-080A-487D-A9C5-F32E93A298FD}" type="sibTrans" cxnId="{E5D722F1-7D0E-45B1-A850-91CAEBEB21B3}">
      <dgm:prSet/>
      <dgm:spPr/>
      <dgm:t>
        <a:bodyPr/>
        <a:lstStyle/>
        <a:p>
          <a:endParaRPr lang="en-SG" sz="1600">
            <a:latin typeface="Calibri Light" panose="020F0302020204030204" pitchFamily="34" charset="0"/>
            <a:cs typeface="Calibri Light" panose="020F0302020204030204" pitchFamily="34" charset="0"/>
          </a:endParaRPr>
        </a:p>
      </dgm:t>
    </dgm:pt>
    <dgm:pt modelId="{0B014B43-DA71-4482-A0D5-8AE15C828D85}" type="pres">
      <dgm:prSet presAssocID="{1C3D0980-4E31-4298-883B-DE98BF8ED59A}" presName="linear" presStyleCnt="0">
        <dgm:presLayoutVars>
          <dgm:dir/>
          <dgm:animLvl val="lvl"/>
          <dgm:resizeHandles val="exact"/>
        </dgm:presLayoutVars>
      </dgm:prSet>
      <dgm:spPr/>
    </dgm:pt>
    <dgm:pt modelId="{4511A2EF-11D0-4D76-B26C-54101CF24890}" type="pres">
      <dgm:prSet presAssocID="{93E4536B-14BD-4540-8560-79207E8D203A}" presName="parentLin" presStyleCnt="0"/>
      <dgm:spPr/>
    </dgm:pt>
    <dgm:pt modelId="{9C341FC6-BF4D-4C43-9D7B-0222190C221B}" type="pres">
      <dgm:prSet presAssocID="{93E4536B-14BD-4540-8560-79207E8D203A}" presName="parentLeftMargin" presStyleLbl="node1" presStyleIdx="0" presStyleCnt="2"/>
      <dgm:spPr/>
    </dgm:pt>
    <dgm:pt modelId="{C1F59E61-342D-4C10-AFFC-6C5F2D6BD850}" type="pres">
      <dgm:prSet presAssocID="{93E4536B-14BD-4540-8560-79207E8D203A}" presName="parentText" presStyleLbl="node1" presStyleIdx="0" presStyleCnt="2" custScaleY="68696" custLinFactNeighborX="3461" custLinFactNeighborY="-15649">
        <dgm:presLayoutVars>
          <dgm:chMax val="0"/>
          <dgm:bulletEnabled val="1"/>
        </dgm:presLayoutVars>
      </dgm:prSet>
      <dgm:spPr/>
    </dgm:pt>
    <dgm:pt modelId="{920130D2-44F6-4A93-BECF-CEB5A4A3E18B}" type="pres">
      <dgm:prSet presAssocID="{93E4536B-14BD-4540-8560-79207E8D203A}" presName="negativeSpace" presStyleCnt="0"/>
      <dgm:spPr/>
    </dgm:pt>
    <dgm:pt modelId="{E19FF166-C66C-4E82-BA77-B7C41A94597A}" type="pres">
      <dgm:prSet presAssocID="{93E4536B-14BD-4540-8560-79207E8D203A}" presName="childText" presStyleLbl="conFgAcc1" presStyleIdx="0" presStyleCnt="2" custScaleY="92441" custLinFactNeighborX="-434" custLinFactNeighborY="-695">
        <dgm:presLayoutVars>
          <dgm:bulletEnabled val="1"/>
        </dgm:presLayoutVars>
      </dgm:prSet>
      <dgm:spPr>
        <a:prstGeom prst="roundRect">
          <a:avLst/>
        </a:prstGeom>
      </dgm:spPr>
    </dgm:pt>
    <dgm:pt modelId="{627DC4B2-8DFA-4FB2-A561-5FE1E0FFDC01}" type="pres">
      <dgm:prSet presAssocID="{101E2120-1461-463C-9100-115389D79034}" presName="spaceBetweenRectangles" presStyleCnt="0"/>
      <dgm:spPr/>
    </dgm:pt>
    <dgm:pt modelId="{059D56C0-7BD4-436A-B8A9-6AA77CBFC8C0}" type="pres">
      <dgm:prSet presAssocID="{14F0DFEF-7CD6-4B52-9604-AC6816AE0EA6}" presName="parentLin" presStyleCnt="0"/>
      <dgm:spPr/>
    </dgm:pt>
    <dgm:pt modelId="{C2372F5E-63D3-42D4-B508-3FCD9C561C23}" type="pres">
      <dgm:prSet presAssocID="{14F0DFEF-7CD6-4B52-9604-AC6816AE0EA6}" presName="parentLeftMargin" presStyleLbl="node1" presStyleIdx="0" presStyleCnt="2"/>
      <dgm:spPr/>
    </dgm:pt>
    <dgm:pt modelId="{385C4D33-9473-4E29-AA81-4E7B829A9CEC}" type="pres">
      <dgm:prSet presAssocID="{14F0DFEF-7CD6-4B52-9604-AC6816AE0EA6}" presName="parentText" presStyleLbl="node1" presStyleIdx="1" presStyleCnt="2" custScaleY="95009" custLinFactNeighborY="-8676">
        <dgm:presLayoutVars>
          <dgm:chMax val="0"/>
          <dgm:bulletEnabled val="1"/>
        </dgm:presLayoutVars>
      </dgm:prSet>
      <dgm:spPr/>
    </dgm:pt>
    <dgm:pt modelId="{0331A77D-9481-4D2C-88C1-85432EC7D6C3}" type="pres">
      <dgm:prSet presAssocID="{14F0DFEF-7CD6-4B52-9604-AC6816AE0EA6}" presName="negativeSpace" presStyleCnt="0"/>
      <dgm:spPr/>
    </dgm:pt>
    <dgm:pt modelId="{94453165-F846-4F9D-A621-78303851347F}" type="pres">
      <dgm:prSet presAssocID="{14F0DFEF-7CD6-4B52-9604-AC6816AE0EA6}" presName="childText" presStyleLbl="conFgAcc1" presStyleIdx="1" presStyleCnt="2">
        <dgm:presLayoutVars>
          <dgm:bulletEnabled val="1"/>
        </dgm:presLayoutVars>
      </dgm:prSet>
      <dgm:spPr>
        <a:prstGeom prst="roundRect">
          <a:avLst/>
        </a:prstGeom>
      </dgm:spPr>
    </dgm:pt>
  </dgm:ptLst>
  <dgm:cxnLst>
    <dgm:cxn modelId="{6832D00E-7EA4-4710-97EB-CCC21541C3A8}" type="presOf" srcId="{93E4536B-14BD-4540-8560-79207E8D203A}" destId="{9C341FC6-BF4D-4C43-9D7B-0222190C221B}" srcOrd="0" destOrd="0" presId="urn:microsoft.com/office/officeart/2005/8/layout/list1"/>
    <dgm:cxn modelId="{2AC8981D-FDE7-4E73-8159-4444F15DD61F}" type="presOf" srcId="{14F0DFEF-7CD6-4B52-9604-AC6816AE0EA6}" destId="{C2372F5E-63D3-42D4-B508-3FCD9C561C23}" srcOrd="0" destOrd="0" presId="urn:microsoft.com/office/officeart/2005/8/layout/list1"/>
    <dgm:cxn modelId="{A9EDE825-D1AF-41F5-BF39-DDCBE6B4F247}" type="presOf" srcId="{3228A120-AEED-4AC6-8553-A13B8D59A6EE}" destId="{94453165-F846-4F9D-A621-78303851347F}" srcOrd="0" destOrd="5" presId="urn:microsoft.com/office/officeart/2005/8/layout/list1"/>
    <dgm:cxn modelId="{AFEDC528-AC6D-4297-B98C-F91529D2E0F1}" type="presOf" srcId="{0B361B48-6D29-4242-A5E6-E6578996E21F}" destId="{94453165-F846-4F9D-A621-78303851347F}" srcOrd="0" destOrd="2" presId="urn:microsoft.com/office/officeart/2005/8/layout/list1"/>
    <dgm:cxn modelId="{79792936-641D-40D1-8EBD-7CFEA6CDA223}" type="presOf" srcId="{1C3D0980-4E31-4298-883B-DE98BF8ED59A}" destId="{0B014B43-DA71-4482-A0D5-8AE15C828D85}" srcOrd="0" destOrd="0" presId="urn:microsoft.com/office/officeart/2005/8/layout/list1"/>
    <dgm:cxn modelId="{C564906C-D48D-4609-881B-58C4359AAAF0}" type="presOf" srcId="{DC5BE7A0-8672-4D01-8A7F-E5524E2B0171}" destId="{94453165-F846-4F9D-A621-78303851347F}" srcOrd="0" destOrd="3" presId="urn:microsoft.com/office/officeart/2005/8/layout/list1"/>
    <dgm:cxn modelId="{B0E2597D-6B75-4974-8EA7-446AE2F87BAE}" srcId="{261452BD-75EE-4791-9D2D-635E42CE41C8}" destId="{87811D0C-EA1C-4C13-9020-058CF89943AD}" srcOrd="3" destOrd="0" parTransId="{A7634C38-7526-44D6-A8F7-139F78F0FE37}" sibTransId="{A1250858-CD87-4E77-97CB-0E6CEDD0F7B1}"/>
    <dgm:cxn modelId="{0CAF537F-71D9-4AA2-A9E5-BC4030B9A64C}" type="presOf" srcId="{93E4536B-14BD-4540-8560-79207E8D203A}" destId="{C1F59E61-342D-4C10-AFFC-6C5F2D6BD850}" srcOrd="1" destOrd="0" presId="urn:microsoft.com/office/officeart/2005/8/layout/list1"/>
    <dgm:cxn modelId="{15513B87-0C40-42E5-8437-58C99A5EA1FB}" type="presOf" srcId="{B5E2A420-62BE-4EC4-938D-C4DAB6DACA9A}" destId="{94453165-F846-4F9D-A621-78303851347F}" srcOrd="0" destOrd="1" presId="urn:microsoft.com/office/officeart/2005/8/layout/list1"/>
    <dgm:cxn modelId="{BCE0AAA3-2DDE-48C5-8002-3D3E01038E25}" srcId="{1C3D0980-4E31-4298-883B-DE98BF8ED59A}" destId="{14F0DFEF-7CD6-4B52-9604-AC6816AE0EA6}" srcOrd="1" destOrd="0" parTransId="{1BF011FD-75AD-4387-A80D-3EBE24CE1C75}" sibTransId="{34B0EE6C-AE18-4FAF-82F9-621A91E7CADE}"/>
    <dgm:cxn modelId="{0EF354A8-3C85-4FD2-9A94-9E3D42612D58}" type="presOf" srcId="{2A71B58D-8761-48EF-B406-7BB55AA0BB34}" destId="{E19FF166-C66C-4E82-BA77-B7C41A94597A}" srcOrd="0" destOrd="0" presId="urn:microsoft.com/office/officeart/2005/8/layout/list1"/>
    <dgm:cxn modelId="{ADBEECA9-3E73-4EE2-AB00-7DBB232D1EB3}" srcId="{261452BD-75EE-4791-9D2D-635E42CE41C8}" destId="{0B361B48-6D29-4242-A5E6-E6578996E21F}" srcOrd="1" destOrd="0" parTransId="{6ADB42C5-CA42-474A-9D72-D33D6ABBFC52}" sibTransId="{65734DF7-B8E5-4C07-8757-EB2D5220F33D}"/>
    <dgm:cxn modelId="{904300AA-7967-400C-833B-F850320A0198}" srcId="{261452BD-75EE-4791-9D2D-635E42CE41C8}" destId="{B5E2A420-62BE-4EC4-938D-C4DAB6DACA9A}" srcOrd="0" destOrd="0" parTransId="{781BF979-193E-4F98-A7C5-E9DE47A349D5}" sibTransId="{E3A55604-1BD5-412C-AC0B-38E06140BFFC}"/>
    <dgm:cxn modelId="{6A1717B1-0AA8-4D95-9C25-666FAEECB92B}" srcId="{14F0DFEF-7CD6-4B52-9604-AC6816AE0EA6}" destId="{261452BD-75EE-4791-9D2D-635E42CE41C8}" srcOrd="0" destOrd="0" parTransId="{C29DBC47-16BA-4A71-9E2D-6A46522FA2E6}" sibTransId="{EE014447-7F92-4DC5-9FAE-1F4975D4E525}"/>
    <dgm:cxn modelId="{B87481C5-D677-4BD6-896B-32C55B5A36B4}" srcId="{93E4536B-14BD-4540-8560-79207E8D203A}" destId="{2A71B58D-8761-48EF-B406-7BB55AA0BB34}" srcOrd="0" destOrd="0" parTransId="{000CF9B1-14B8-4C9B-AB6D-B5D9BF69F6B8}" sibTransId="{2EDA4597-A0A5-4D40-863C-D2EE653E0104}"/>
    <dgm:cxn modelId="{54539AD6-FA7C-4EA9-AD5F-C4535B2608EB}" type="presOf" srcId="{14F0DFEF-7CD6-4B52-9604-AC6816AE0EA6}" destId="{385C4D33-9473-4E29-AA81-4E7B829A9CEC}" srcOrd="1" destOrd="0" presId="urn:microsoft.com/office/officeart/2005/8/layout/list1"/>
    <dgm:cxn modelId="{C8A679D7-1668-4B2E-B1B1-61AA1B469F5E}" srcId="{1C3D0980-4E31-4298-883B-DE98BF8ED59A}" destId="{93E4536B-14BD-4540-8560-79207E8D203A}" srcOrd="0" destOrd="0" parTransId="{533D72F3-F3DE-4854-BB42-59842C81E208}" sibTransId="{101E2120-1461-463C-9100-115389D79034}"/>
    <dgm:cxn modelId="{E5D722F1-7D0E-45B1-A850-91CAEBEB21B3}" srcId="{261452BD-75EE-4791-9D2D-635E42CE41C8}" destId="{3228A120-AEED-4AC6-8553-A13B8D59A6EE}" srcOrd="4" destOrd="0" parTransId="{CC8DE858-238E-47B4-9DBB-2E6B2F39F91F}" sibTransId="{8DD5A357-080A-487D-A9C5-F32E93A298FD}"/>
    <dgm:cxn modelId="{5F881FF5-9576-4C38-B4C1-0BDFF9ABB877}" type="presOf" srcId="{87811D0C-EA1C-4C13-9020-058CF89943AD}" destId="{94453165-F846-4F9D-A621-78303851347F}" srcOrd="0" destOrd="4" presId="urn:microsoft.com/office/officeart/2005/8/layout/list1"/>
    <dgm:cxn modelId="{23CBFCF7-F73D-41A3-A3DA-A2753BF9B441}" type="presOf" srcId="{261452BD-75EE-4791-9D2D-635E42CE41C8}" destId="{94453165-F846-4F9D-A621-78303851347F}" srcOrd="0" destOrd="0" presId="urn:microsoft.com/office/officeart/2005/8/layout/list1"/>
    <dgm:cxn modelId="{6DDB5DFE-54B3-4D26-B17B-D7F0A439FBDB}" srcId="{261452BD-75EE-4791-9D2D-635E42CE41C8}" destId="{DC5BE7A0-8672-4D01-8A7F-E5524E2B0171}" srcOrd="2" destOrd="0" parTransId="{2A4B07FD-8C51-4C4D-B131-DC94BD069C2D}" sibTransId="{5FDA0A06-7332-4FC3-B4A9-F16197B8A480}"/>
    <dgm:cxn modelId="{0A0B2E16-94DD-4DAE-B16A-EAA3C7D776F8}" type="presParOf" srcId="{0B014B43-DA71-4482-A0D5-8AE15C828D85}" destId="{4511A2EF-11D0-4D76-B26C-54101CF24890}" srcOrd="0" destOrd="0" presId="urn:microsoft.com/office/officeart/2005/8/layout/list1"/>
    <dgm:cxn modelId="{B328D0C9-D4EA-4F3A-9F4F-57B70D83C60D}" type="presParOf" srcId="{4511A2EF-11D0-4D76-B26C-54101CF24890}" destId="{9C341FC6-BF4D-4C43-9D7B-0222190C221B}" srcOrd="0" destOrd="0" presId="urn:microsoft.com/office/officeart/2005/8/layout/list1"/>
    <dgm:cxn modelId="{418F47E6-1016-488F-BC00-93B99166DEE4}" type="presParOf" srcId="{4511A2EF-11D0-4D76-B26C-54101CF24890}" destId="{C1F59E61-342D-4C10-AFFC-6C5F2D6BD850}" srcOrd="1" destOrd="0" presId="urn:microsoft.com/office/officeart/2005/8/layout/list1"/>
    <dgm:cxn modelId="{6FD6BB5F-39CC-4E36-ACC5-6084E48DE9E2}" type="presParOf" srcId="{0B014B43-DA71-4482-A0D5-8AE15C828D85}" destId="{920130D2-44F6-4A93-BECF-CEB5A4A3E18B}" srcOrd="1" destOrd="0" presId="urn:microsoft.com/office/officeart/2005/8/layout/list1"/>
    <dgm:cxn modelId="{9A8CA6E9-746A-41AF-9A15-9407C6274744}" type="presParOf" srcId="{0B014B43-DA71-4482-A0D5-8AE15C828D85}" destId="{E19FF166-C66C-4E82-BA77-B7C41A94597A}" srcOrd="2" destOrd="0" presId="urn:microsoft.com/office/officeart/2005/8/layout/list1"/>
    <dgm:cxn modelId="{B931F6A7-E9BE-4607-BD3D-804C73947542}" type="presParOf" srcId="{0B014B43-DA71-4482-A0D5-8AE15C828D85}" destId="{627DC4B2-8DFA-4FB2-A561-5FE1E0FFDC01}" srcOrd="3" destOrd="0" presId="urn:microsoft.com/office/officeart/2005/8/layout/list1"/>
    <dgm:cxn modelId="{2922A924-33A9-4776-8BC1-DEBC3A4806F2}" type="presParOf" srcId="{0B014B43-DA71-4482-A0D5-8AE15C828D85}" destId="{059D56C0-7BD4-436A-B8A9-6AA77CBFC8C0}" srcOrd="4" destOrd="0" presId="urn:microsoft.com/office/officeart/2005/8/layout/list1"/>
    <dgm:cxn modelId="{C04E769B-1C42-4401-9306-952AB446139F}" type="presParOf" srcId="{059D56C0-7BD4-436A-B8A9-6AA77CBFC8C0}" destId="{C2372F5E-63D3-42D4-B508-3FCD9C561C23}" srcOrd="0" destOrd="0" presId="urn:microsoft.com/office/officeart/2005/8/layout/list1"/>
    <dgm:cxn modelId="{167A61D4-E308-4517-B139-B1DC079F97E9}" type="presParOf" srcId="{059D56C0-7BD4-436A-B8A9-6AA77CBFC8C0}" destId="{385C4D33-9473-4E29-AA81-4E7B829A9CEC}" srcOrd="1" destOrd="0" presId="urn:microsoft.com/office/officeart/2005/8/layout/list1"/>
    <dgm:cxn modelId="{BAFB4577-9D5B-4BCC-9291-C7EF4C18F2B0}" type="presParOf" srcId="{0B014B43-DA71-4482-A0D5-8AE15C828D85}" destId="{0331A77D-9481-4D2C-88C1-85432EC7D6C3}" srcOrd="5" destOrd="0" presId="urn:microsoft.com/office/officeart/2005/8/layout/list1"/>
    <dgm:cxn modelId="{9D809030-E9ED-4709-A753-EC861D263372}" type="presParOf" srcId="{0B014B43-DA71-4482-A0D5-8AE15C828D85}" destId="{94453165-F846-4F9D-A621-78303851347F}" srcOrd="6"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2DC9E6-2887-489A-A56D-B2756D7DFCB9}"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SG"/>
        </a:p>
      </dgm:t>
    </dgm:pt>
    <dgm:pt modelId="{FC2D38B9-D2D5-4D2D-A9B9-B3C9FB38EB60}">
      <dgm:prSet phldrT="[Text]" custT="1"/>
      <dgm:spPr/>
      <dgm:t>
        <a:bodyPr/>
        <a:lstStyle/>
        <a:p>
          <a:r>
            <a:rPr lang="en-SG" sz="2400" b="1" dirty="0">
              <a:latin typeface="Calibri Light" panose="020F0302020204030204" pitchFamily="34" charset="0"/>
              <a:cs typeface="Calibri Light" panose="020F0302020204030204" pitchFamily="34" charset="0"/>
            </a:rPr>
            <a:t>Methamphetamine</a:t>
          </a:r>
        </a:p>
      </dgm:t>
    </dgm:pt>
    <dgm:pt modelId="{2D61F61D-BBB1-4E83-B6A4-DC08BDE76204}" type="parTrans" cxnId="{648CBBC7-EDA4-4179-8F49-D29B8349384E}">
      <dgm:prSet/>
      <dgm:spPr/>
      <dgm:t>
        <a:bodyPr/>
        <a:lstStyle/>
        <a:p>
          <a:endParaRPr lang="en-SG" sz="1400">
            <a:latin typeface="Calibri Light" panose="020F0302020204030204" pitchFamily="34" charset="0"/>
            <a:cs typeface="Calibri Light" panose="020F0302020204030204" pitchFamily="34" charset="0"/>
          </a:endParaRPr>
        </a:p>
      </dgm:t>
    </dgm:pt>
    <dgm:pt modelId="{989EC1F5-F864-4A69-9142-63ABCB6A3C0D}" type="sibTrans" cxnId="{648CBBC7-EDA4-4179-8F49-D29B8349384E}">
      <dgm:prSet/>
      <dgm:spPr/>
      <dgm:t>
        <a:bodyPr/>
        <a:lstStyle/>
        <a:p>
          <a:endParaRPr lang="en-SG" sz="1400">
            <a:latin typeface="Calibri Light" panose="020F0302020204030204" pitchFamily="34" charset="0"/>
            <a:cs typeface="Calibri Light" panose="020F0302020204030204" pitchFamily="34" charset="0"/>
          </a:endParaRPr>
        </a:p>
      </dgm:t>
    </dgm:pt>
    <dgm:pt modelId="{FA9BCDA1-4D4A-4851-AACF-1CBD027C2C8C}">
      <dgm:prSet phldrT="[Text]" custT="1"/>
      <dgm:spPr>
        <a:solidFill>
          <a:srgbClr val="FF7C80"/>
        </a:solidFill>
        <a:ln>
          <a:solidFill>
            <a:srgbClr val="FF7C80"/>
          </a:solidFill>
        </a:ln>
      </dgm:spPr>
      <dgm:t>
        <a:bodyPr/>
        <a:lstStyle/>
        <a:p>
          <a:pPr algn="r"/>
          <a:r>
            <a:rPr lang="en-SG" sz="2000" b="1" dirty="0">
              <a:latin typeface="Calibri Light" panose="020F0302020204030204" pitchFamily="34" charset="0"/>
              <a:cs typeface="Calibri Light" panose="020F0302020204030204" pitchFamily="34" charset="0"/>
            </a:rPr>
            <a:t>     Effects and Dangers</a:t>
          </a:r>
        </a:p>
      </dgm:t>
    </dgm:pt>
    <dgm:pt modelId="{3A28B930-D33E-4CDB-BDF2-1823C3AC03EF}" type="parTrans" cxnId="{A42C817A-CC9D-4B91-93E7-3AAA0F13AB8F}">
      <dgm:prSet/>
      <dgm:spPr/>
      <dgm:t>
        <a:bodyPr/>
        <a:lstStyle/>
        <a:p>
          <a:endParaRPr lang="en-SG" sz="1400">
            <a:latin typeface="Calibri Light" panose="020F0302020204030204" pitchFamily="34" charset="0"/>
            <a:cs typeface="Calibri Light" panose="020F0302020204030204" pitchFamily="34" charset="0"/>
          </a:endParaRPr>
        </a:p>
      </dgm:t>
    </dgm:pt>
    <dgm:pt modelId="{75506BD1-9CA4-4400-A0D4-874E11304B3B}" type="sibTrans" cxnId="{A42C817A-CC9D-4B91-93E7-3AAA0F13AB8F}">
      <dgm:prSet/>
      <dgm:spPr/>
      <dgm:t>
        <a:bodyPr/>
        <a:lstStyle/>
        <a:p>
          <a:endParaRPr lang="en-SG" sz="1400">
            <a:latin typeface="Calibri Light" panose="020F0302020204030204" pitchFamily="34" charset="0"/>
            <a:cs typeface="Calibri Light" panose="020F0302020204030204" pitchFamily="34" charset="0"/>
          </a:endParaRPr>
        </a:p>
      </dgm:t>
    </dgm:pt>
    <dgm:pt modelId="{E63513B0-97FD-4D1F-9D0B-945D48274C9A}">
      <dgm:prSet phldrT="[Text]" custT="1"/>
      <dgm:spPr>
        <a:solidFill>
          <a:srgbClr val="FFCCCC">
            <a:alpha val="89804"/>
          </a:srgbClr>
        </a:solidFill>
        <a:ln>
          <a:solidFill>
            <a:srgbClr val="FFCCCC">
              <a:alpha val="90000"/>
            </a:srgbClr>
          </a:solidFill>
        </a:ln>
      </dgm:spPr>
      <dgm:t>
        <a:bodyPr/>
        <a:lstStyle/>
        <a:p>
          <a:r>
            <a:rPr lang="en-SG" sz="1400" dirty="0">
              <a:latin typeface="Calibri Light" panose="020F0302020204030204" pitchFamily="34" charset="0"/>
              <a:cs typeface="Calibri Light" panose="020F0302020204030204" pitchFamily="34" charset="0"/>
            </a:rPr>
            <a:t>Increased heart rate and body temperature</a:t>
          </a:r>
        </a:p>
      </dgm:t>
    </dgm:pt>
    <dgm:pt modelId="{A06B94E0-7C0E-4F36-926A-85C6B8B2835C}" type="parTrans" cxnId="{0D9B075E-56EA-4100-8233-90C7717770A3}">
      <dgm:prSet/>
      <dgm:spPr/>
      <dgm:t>
        <a:bodyPr/>
        <a:lstStyle/>
        <a:p>
          <a:endParaRPr lang="en-SG" sz="1400">
            <a:latin typeface="Calibri Light" panose="020F0302020204030204" pitchFamily="34" charset="0"/>
            <a:cs typeface="Calibri Light" panose="020F0302020204030204" pitchFamily="34" charset="0"/>
          </a:endParaRPr>
        </a:p>
      </dgm:t>
    </dgm:pt>
    <dgm:pt modelId="{D1F3883D-1F1D-4E62-8D0A-E2C95AB787D5}" type="sibTrans" cxnId="{0D9B075E-56EA-4100-8233-90C7717770A3}">
      <dgm:prSet/>
      <dgm:spPr/>
      <dgm:t>
        <a:bodyPr/>
        <a:lstStyle/>
        <a:p>
          <a:endParaRPr lang="en-SG" sz="1400">
            <a:latin typeface="Calibri Light" panose="020F0302020204030204" pitchFamily="34" charset="0"/>
            <a:cs typeface="Calibri Light" panose="020F0302020204030204" pitchFamily="34" charset="0"/>
          </a:endParaRPr>
        </a:p>
      </dgm:t>
    </dgm:pt>
    <dgm:pt modelId="{938F4001-CCCE-49C0-80AA-A7BFE53ADE89}">
      <dgm:prSet phldrT="[Text]" custT="1"/>
      <dgm:spPr>
        <a:solidFill>
          <a:srgbClr val="33CCCC"/>
        </a:solidFill>
        <a:ln>
          <a:solidFill>
            <a:srgbClr val="91E5E3"/>
          </a:solidFill>
        </a:ln>
      </dgm:spPr>
      <dgm:t>
        <a:bodyPr/>
        <a:lstStyle/>
        <a:p>
          <a:pPr algn="r"/>
          <a:r>
            <a:rPr lang="en-SG" sz="1800" b="1" dirty="0">
              <a:latin typeface="Calibri Light" panose="020F0302020204030204" pitchFamily="34" charset="0"/>
              <a:cs typeface="Calibri Light" panose="020F0302020204030204" pitchFamily="34" charset="0"/>
            </a:rPr>
            <a:t>Withdrawal Symptoms</a:t>
          </a:r>
        </a:p>
      </dgm:t>
    </dgm:pt>
    <dgm:pt modelId="{B3ECD869-B0FE-4CF0-BE5D-CE0312C88E72}" type="parTrans" cxnId="{0FB4A255-D240-4898-9E99-01736D4A6080}">
      <dgm:prSet/>
      <dgm:spPr/>
      <dgm:t>
        <a:bodyPr/>
        <a:lstStyle/>
        <a:p>
          <a:endParaRPr lang="en-SG" sz="1400">
            <a:latin typeface="Calibri Light" panose="020F0302020204030204" pitchFamily="34" charset="0"/>
            <a:cs typeface="Calibri Light" panose="020F0302020204030204" pitchFamily="34" charset="0"/>
          </a:endParaRPr>
        </a:p>
      </dgm:t>
    </dgm:pt>
    <dgm:pt modelId="{8750C7D9-716A-42A6-BCBC-2A7C8CEBCDDC}" type="sibTrans" cxnId="{0FB4A255-D240-4898-9E99-01736D4A6080}">
      <dgm:prSet/>
      <dgm:spPr/>
      <dgm:t>
        <a:bodyPr/>
        <a:lstStyle/>
        <a:p>
          <a:endParaRPr lang="en-SG" sz="1400">
            <a:latin typeface="Calibri Light" panose="020F0302020204030204" pitchFamily="34" charset="0"/>
            <a:cs typeface="Calibri Light" panose="020F0302020204030204" pitchFamily="34" charset="0"/>
          </a:endParaRPr>
        </a:p>
      </dgm:t>
    </dgm:pt>
    <dgm:pt modelId="{91DA2146-EA46-4E2E-8B50-7D7A28C59D74}">
      <dgm:prSet phldrT="[Text]" custT="1"/>
      <dgm:spPr>
        <a:solidFill>
          <a:srgbClr val="B1EDEC">
            <a:alpha val="89804"/>
          </a:srgbClr>
        </a:solidFill>
        <a:ln>
          <a:solidFill>
            <a:srgbClr val="B1EDEC">
              <a:alpha val="90000"/>
            </a:srgbClr>
          </a:solidFill>
        </a:ln>
      </dgm:spPr>
      <dgm:t>
        <a:bodyPr/>
        <a:lstStyle/>
        <a:p>
          <a:r>
            <a:rPr lang="en-SG" sz="1400" dirty="0">
              <a:latin typeface="Calibri Light" panose="020F0302020204030204" pitchFamily="34" charset="0"/>
              <a:cs typeface="Calibri Light" panose="020F0302020204030204" pitchFamily="34" charset="0"/>
            </a:rPr>
            <a:t>Extreme tiredness and hunger</a:t>
          </a:r>
        </a:p>
      </dgm:t>
    </dgm:pt>
    <dgm:pt modelId="{5C335CBF-1A64-463A-933A-F92FC09EDBBE}" type="parTrans" cxnId="{D6D6B99C-D297-4BBD-BEE1-1A07316EA910}">
      <dgm:prSet/>
      <dgm:spPr/>
      <dgm:t>
        <a:bodyPr/>
        <a:lstStyle/>
        <a:p>
          <a:endParaRPr lang="en-SG" sz="1400">
            <a:latin typeface="Calibri Light" panose="020F0302020204030204" pitchFamily="34" charset="0"/>
            <a:cs typeface="Calibri Light" panose="020F0302020204030204" pitchFamily="34" charset="0"/>
          </a:endParaRPr>
        </a:p>
      </dgm:t>
    </dgm:pt>
    <dgm:pt modelId="{506BAC0B-890E-4532-9CA8-750E84900A60}" type="sibTrans" cxnId="{D6D6B99C-D297-4BBD-BEE1-1A07316EA910}">
      <dgm:prSet/>
      <dgm:spPr/>
      <dgm:t>
        <a:bodyPr/>
        <a:lstStyle/>
        <a:p>
          <a:endParaRPr lang="en-SG" sz="1400">
            <a:latin typeface="Calibri Light" panose="020F0302020204030204" pitchFamily="34" charset="0"/>
            <a:cs typeface="Calibri Light" panose="020F0302020204030204" pitchFamily="34" charset="0"/>
          </a:endParaRPr>
        </a:p>
      </dgm:t>
    </dgm:pt>
    <dgm:pt modelId="{AFE6377C-C3EC-41C0-A90A-91DB499BA227}">
      <dgm:prSet phldrT="[Text]" custT="1"/>
      <dgm:spPr/>
      <dgm:t>
        <a:bodyPr/>
        <a:lstStyle/>
        <a:p>
          <a:pPr algn="l"/>
          <a:r>
            <a:rPr lang="en-SG" sz="1400" dirty="0">
              <a:latin typeface="Calibri Light" panose="020F0302020204030204" pitchFamily="34" charset="0"/>
              <a:cs typeface="Calibri Light" panose="020F0302020204030204" pitchFamily="34" charset="0"/>
            </a:rPr>
            <a:t>Resembles glass fragments</a:t>
          </a:r>
        </a:p>
      </dgm:t>
    </dgm:pt>
    <dgm:pt modelId="{03E98443-8201-4B02-9FDA-5D3C782030ED}" type="parTrans" cxnId="{9C1109BD-C5CF-46C9-80E2-0F20533CFB37}">
      <dgm:prSet/>
      <dgm:spPr/>
      <dgm:t>
        <a:bodyPr/>
        <a:lstStyle/>
        <a:p>
          <a:endParaRPr lang="en-SG" sz="1400">
            <a:latin typeface="Calibri Light" panose="020F0302020204030204" pitchFamily="34" charset="0"/>
            <a:cs typeface="Calibri Light" panose="020F0302020204030204" pitchFamily="34" charset="0"/>
          </a:endParaRPr>
        </a:p>
      </dgm:t>
    </dgm:pt>
    <dgm:pt modelId="{C9CBF6E3-42B5-4946-9DCD-77B6EA0DB2AA}" type="sibTrans" cxnId="{9C1109BD-C5CF-46C9-80E2-0F20533CFB37}">
      <dgm:prSet/>
      <dgm:spPr/>
      <dgm:t>
        <a:bodyPr/>
        <a:lstStyle/>
        <a:p>
          <a:endParaRPr lang="en-SG" sz="1400">
            <a:latin typeface="Calibri Light" panose="020F0302020204030204" pitchFamily="34" charset="0"/>
            <a:cs typeface="Calibri Light" panose="020F0302020204030204" pitchFamily="34" charset="0"/>
          </a:endParaRPr>
        </a:p>
      </dgm:t>
    </dgm:pt>
    <dgm:pt modelId="{F68819E8-1494-42B8-9A0D-81ED3FD43B6D}">
      <dgm:prSet phldrT="[Text]" custT="1"/>
      <dgm:spPr/>
      <dgm:t>
        <a:bodyPr/>
        <a:lstStyle/>
        <a:p>
          <a:pPr algn="l"/>
          <a:r>
            <a:rPr lang="en-SG" sz="1400" dirty="0">
              <a:latin typeface="Calibri Light" panose="020F0302020204030204" pitchFamily="34" charset="0"/>
              <a:cs typeface="Calibri Light" panose="020F0302020204030204" pitchFamily="34" charset="0"/>
            </a:rPr>
            <a:t>Highlight addictive and is a strong stimulant</a:t>
          </a:r>
        </a:p>
      </dgm:t>
    </dgm:pt>
    <dgm:pt modelId="{AE0DE064-1784-4450-950E-4B20B0DA3FA0}" type="parTrans" cxnId="{52B63C2E-5AB6-4B80-AA82-F70CE2761EB2}">
      <dgm:prSet/>
      <dgm:spPr/>
      <dgm:t>
        <a:bodyPr/>
        <a:lstStyle/>
        <a:p>
          <a:endParaRPr lang="en-SG">
            <a:latin typeface="Calibri Light" panose="020F0302020204030204" pitchFamily="34" charset="0"/>
            <a:cs typeface="Calibri Light" panose="020F0302020204030204" pitchFamily="34" charset="0"/>
          </a:endParaRPr>
        </a:p>
      </dgm:t>
    </dgm:pt>
    <dgm:pt modelId="{1ECDC9F9-36ED-454B-B05C-4F30055876E3}" type="sibTrans" cxnId="{52B63C2E-5AB6-4B80-AA82-F70CE2761EB2}">
      <dgm:prSet/>
      <dgm:spPr/>
      <dgm:t>
        <a:bodyPr/>
        <a:lstStyle/>
        <a:p>
          <a:endParaRPr lang="en-SG">
            <a:latin typeface="Calibri Light" panose="020F0302020204030204" pitchFamily="34" charset="0"/>
            <a:cs typeface="Calibri Light" panose="020F0302020204030204" pitchFamily="34" charset="0"/>
          </a:endParaRPr>
        </a:p>
      </dgm:t>
    </dgm:pt>
    <dgm:pt modelId="{59031773-D1DE-41E4-9239-6789CCE40874}">
      <dgm:prSet phldrT="[Text]" custT="1"/>
      <dgm:spPr/>
      <dgm:t>
        <a:bodyPr/>
        <a:lstStyle/>
        <a:p>
          <a:pPr algn="l"/>
          <a:r>
            <a:rPr lang="en-SG" sz="1400" dirty="0">
              <a:latin typeface="Calibri Light" panose="020F0302020204030204" pitchFamily="34" charset="0"/>
              <a:cs typeface="Calibri Light" panose="020F0302020204030204" pitchFamily="34" charset="0"/>
            </a:rPr>
            <a:t>Has a very strong effect on the central nervous system</a:t>
          </a:r>
        </a:p>
      </dgm:t>
    </dgm:pt>
    <dgm:pt modelId="{22B5CCE5-AF74-4B9A-A38F-356B377DF5B8}" type="parTrans" cxnId="{66B0B9FD-3F72-4515-8DD4-A533F6FC989D}">
      <dgm:prSet/>
      <dgm:spPr/>
      <dgm:t>
        <a:bodyPr/>
        <a:lstStyle/>
        <a:p>
          <a:endParaRPr lang="en-SG">
            <a:latin typeface="Calibri Light" panose="020F0302020204030204" pitchFamily="34" charset="0"/>
            <a:cs typeface="Calibri Light" panose="020F0302020204030204" pitchFamily="34" charset="0"/>
          </a:endParaRPr>
        </a:p>
      </dgm:t>
    </dgm:pt>
    <dgm:pt modelId="{E27B58D6-FD6B-4A7B-B3D5-A764052D7186}" type="sibTrans" cxnId="{66B0B9FD-3F72-4515-8DD4-A533F6FC989D}">
      <dgm:prSet/>
      <dgm:spPr/>
      <dgm:t>
        <a:bodyPr/>
        <a:lstStyle/>
        <a:p>
          <a:endParaRPr lang="en-SG">
            <a:latin typeface="Calibri Light" panose="020F0302020204030204" pitchFamily="34" charset="0"/>
            <a:cs typeface="Calibri Light" panose="020F0302020204030204" pitchFamily="34" charset="0"/>
          </a:endParaRPr>
        </a:p>
      </dgm:t>
    </dgm:pt>
    <dgm:pt modelId="{68D745E2-8AD2-4C5A-8C24-5AC6A3EDEDB8}">
      <dgm:prSet phldrT="[Text]" custT="1"/>
      <dgm:spPr>
        <a:solidFill>
          <a:srgbClr val="FFCCCC">
            <a:alpha val="89804"/>
          </a:srgbClr>
        </a:solidFill>
        <a:ln>
          <a:solidFill>
            <a:srgbClr val="FFCCCC">
              <a:alpha val="90000"/>
            </a:srgbClr>
          </a:solidFill>
        </a:ln>
      </dgm:spPr>
      <dgm:t>
        <a:bodyPr/>
        <a:lstStyle/>
        <a:p>
          <a:r>
            <a:rPr lang="en-SG" sz="1400" dirty="0">
              <a:latin typeface="Calibri Light" panose="020F0302020204030204" pitchFamily="34" charset="0"/>
              <a:cs typeface="Calibri Light" panose="020F0302020204030204" pitchFamily="34" charset="0"/>
            </a:rPr>
            <a:t>Fits, stroke and death</a:t>
          </a:r>
        </a:p>
      </dgm:t>
    </dgm:pt>
    <dgm:pt modelId="{49A8C28A-1874-42F4-88BB-F7D7468BA146}" type="parTrans" cxnId="{FB7D033A-AC7D-4F0A-B511-CBD728467E44}">
      <dgm:prSet/>
      <dgm:spPr/>
      <dgm:t>
        <a:bodyPr/>
        <a:lstStyle/>
        <a:p>
          <a:endParaRPr lang="en-SG"/>
        </a:p>
      </dgm:t>
    </dgm:pt>
    <dgm:pt modelId="{6128B4B9-AC8E-4CFF-AEF0-B333F4E1FE89}" type="sibTrans" cxnId="{FB7D033A-AC7D-4F0A-B511-CBD728467E44}">
      <dgm:prSet/>
      <dgm:spPr/>
      <dgm:t>
        <a:bodyPr/>
        <a:lstStyle/>
        <a:p>
          <a:endParaRPr lang="en-SG"/>
        </a:p>
      </dgm:t>
    </dgm:pt>
    <dgm:pt modelId="{548C0400-E6E1-46FE-A8F2-23A6011BFF95}">
      <dgm:prSet phldrT="[Text]" custT="1"/>
      <dgm:spPr>
        <a:solidFill>
          <a:srgbClr val="FFCCCC">
            <a:alpha val="89804"/>
          </a:srgbClr>
        </a:solidFill>
        <a:ln>
          <a:solidFill>
            <a:srgbClr val="FFCCCC">
              <a:alpha val="90000"/>
            </a:srgbClr>
          </a:solidFill>
        </a:ln>
      </dgm:spPr>
      <dgm:t>
        <a:bodyPr/>
        <a:lstStyle/>
        <a:p>
          <a:r>
            <a:rPr lang="en-SG" sz="1400" dirty="0">
              <a:latin typeface="Calibri Light" panose="020F0302020204030204" pitchFamily="34" charset="0"/>
              <a:cs typeface="Calibri Light" panose="020F0302020204030204" pitchFamily="34" charset="0"/>
            </a:rPr>
            <a:t>Damage to heart and nerves</a:t>
          </a:r>
        </a:p>
      </dgm:t>
    </dgm:pt>
    <dgm:pt modelId="{1B87BA00-D057-445A-9BF4-2102F8A8446C}" type="parTrans" cxnId="{BB2C1C69-4395-4D32-9351-EAE0683B5354}">
      <dgm:prSet/>
      <dgm:spPr/>
      <dgm:t>
        <a:bodyPr/>
        <a:lstStyle/>
        <a:p>
          <a:endParaRPr lang="en-SG"/>
        </a:p>
      </dgm:t>
    </dgm:pt>
    <dgm:pt modelId="{B8D5B691-54BC-415B-AD05-B62C49D8D7AD}" type="sibTrans" cxnId="{BB2C1C69-4395-4D32-9351-EAE0683B5354}">
      <dgm:prSet/>
      <dgm:spPr/>
      <dgm:t>
        <a:bodyPr/>
        <a:lstStyle/>
        <a:p>
          <a:endParaRPr lang="en-SG"/>
        </a:p>
      </dgm:t>
    </dgm:pt>
    <dgm:pt modelId="{F1604499-6D82-49ED-9120-630ED99497CE}">
      <dgm:prSet phldrT="[Text]" custT="1"/>
      <dgm:spPr>
        <a:solidFill>
          <a:srgbClr val="FFCCCC">
            <a:alpha val="89804"/>
          </a:srgbClr>
        </a:solidFill>
        <a:ln>
          <a:solidFill>
            <a:srgbClr val="FFCCCC">
              <a:alpha val="90000"/>
            </a:srgbClr>
          </a:solidFill>
        </a:ln>
      </dgm:spPr>
      <dgm:t>
        <a:bodyPr/>
        <a:lstStyle/>
        <a:p>
          <a:r>
            <a:rPr lang="en-SG" sz="1400" dirty="0">
              <a:latin typeface="Calibri Light" panose="020F0302020204030204" pitchFamily="34" charset="0"/>
              <a:cs typeface="Calibri Light" panose="020F0302020204030204" pitchFamily="34" charset="0"/>
            </a:rPr>
            <a:t>Liver and kidney diseases</a:t>
          </a:r>
        </a:p>
      </dgm:t>
    </dgm:pt>
    <dgm:pt modelId="{B2C6A64D-A97A-4599-9C03-29FF4F1C74FD}" type="parTrans" cxnId="{A7224BEB-FCB5-4E84-AD81-FE4B1BAA0A28}">
      <dgm:prSet/>
      <dgm:spPr/>
      <dgm:t>
        <a:bodyPr/>
        <a:lstStyle/>
        <a:p>
          <a:endParaRPr lang="en-SG"/>
        </a:p>
      </dgm:t>
    </dgm:pt>
    <dgm:pt modelId="{FC7F143F-12EA-4427-8889-A1AE53B9027F}" type="sibTrans" cxnId="{A7224BEB-FCB5-4E84-AD81-FE4B1BAA0A28}">
      <dgm:prSet/>
      <dgm:spPr/>
      <dgm:t>
        <a:bodyPr/>
        <a:lstStyle/>
        <a:p>
          <a:endParaRPr lang="en-SG"/>
        </a:p>
      </dgm:t>
    </dgm:pt>
    <dgm:pt modelId="{F101ADE7-2EAF-4548-8DDE-BF7DDBB4CA2E}">
      <dgm:prSet phldrT="[Text]" custT="1"/>
      <dgm:spPr>
        <a:solidFill>
          <a:srgbClr val="FFCCCC">
            <a:alpha val="89804"/>
          </a:srgbClr>
        </a:solidFill>
        <a:ln>
          <a:solidFill>
            <a:srgbClr val="FFCCCC">
              <a:alpha val="90000"/>
            </a:srgbClr>
          </a:solidFill>
        </a:ln>
      </dgm:spPr>
      <dgm:t>
        <a:bodyPr/>
        <a:lstStyle/>
        <a:p>
          <a:r>
            <a:rPr lang="en-SG" sz="1400" dirty="0">
              <a:latin typeface="Calibri Light" panose="020F0302020204030204" pitchFamily="34" charset="0"/>
              <a:cs typeface="Calibri Light" panose="020F0302020204030204" pitchFamily="34" charset="0"/>
            </a:rPr>
            <a:t>Abnormal behaviour with mood swings, confusion, delusion and hallucination</a:t>
          </a:r>
        </a:p>
      </dgm:t>
    </dgm:pt>
    <dgm:pt modelId="{99341B69-77EA-4F76-963F-D740EEFF4FBE}" type="parTrans" cxnId="{75E35538-B3DE-4441-B538-DEF1798F376A}">
      <dgm:prSet/>
      <dgm:spPr/>
      <dgm:t>
        <a:bodyPr/>
        <a:lstStyle/>
        <a:p>
          <a:endParaRPr lang="en-SG"/>
        </a:p>
      </dgm:t>
    </dgm:pt>
    <dgm:pt modelId="{D46BD8FC-10AE-477D-B231-0FC22224DC3D}" type="sibTrans" cxnId="{75E35538-B3DE-4441-B538-DEF1798F376A}">
      <dgm:prSet/>
      <dgm:spPr/>
      <dgm:t>
        <a:bodyPr/>
        <a:lstStyle/>
        <a:p>
          <a:endParaRPr lang="en-SG"/>
        </a:p>
      </dgm:t>
    </dgm:pt>
    <dgm:pt modelId="{6F361335-F7D9-4085-B84C-229F27E8A7C4}">
      <dgm:prSet phldrT="[Text]" custT="1"/>
      <dgm:spPr>
        <a:solidFill>
          <a:srgbClr val="FFCCCC">
            <a:alpha val="89804"/>
          </a:srgbClr>
        </a:solidFill>
        <a:ln>
          <a:solidFill>
            <a:srgbClr val="FFCCCC">
              <a:alpha val="90000"/>
            </a:srgbClr>
          </a:solidFill>
        </a:ln>
      </dgm:spPr>
      <dgm:t>
        <a:bodyPr/>
        <a:lstStyle/>
        <a:p>
          <a:r>
            <a:rPr lang="en-SG" sz="1400" dirty="0">
              <a:latin typeface="Calibri Light" panose="020F0302020204030204" pitchFamily="34" charset="0"/>
              <a:cs typeface="Calibri Light" panose="020F0302020204030204" pitchFamily="34" charset="0"/>
            </a:rPr>
            <a:t>Anxiety and irritability </a:t>
          </a:r>
        </a:p>
      </dgm:t>
    </dgm:pt>
    <dgm:pt modelId="{ED0F08B6-D7CB-4A91-93E8-A567EC82EE6E}" type="parTrans" cxnId="{49CED49E-D32B-4695-8688-FB18F04BD044}">
      <dgm:prSet/>
      <dgm:spPr/>
      <dgm:t>
        <a:bodyPr/>
        <a:lstStyle/>
        <a:p>
          <a:endParaRPr lang="en-SG"/>
        </a:p>
      </dgm:t>
    </dgm:pt>
    <dgm:pt modelId="{01390BA0-72B6-461D-B5B7-7AB8E35C1805}" type="sibTrans" cxnId="{49CED49E-D32B-4695-8688-FB18F04BD044}">
      <dgm:prSet/>
      <dgm:spPr/>
      <dgm:t>
        <a:bodyPr/>
        <a:lstStyle/>
        <a:p>
          <a:endParaRPr lang="en-SG"/>
        </a:p>
      </dgm:t>
    </dgm:pt>
    <dgm:pt modelId="{13C6ABE5-E53D-428F-B26A-FCF9DEF11F0D}">
      <dgm:prSet phldrT="[Text]" custT="1"/>
      <dgm:spPr>
        <a:solidFill>
          <a:srgbClr val="B1EDEC">
            <a:alpha val="89804"/>
          </a:srgbClr>
        </a:solidFill>
        <a:ln>
          <a:solidFill>
            <a:srgbClr val="B1EDEC">
              <a:alpha val="90000"/>
            </a:srgbClr>
          </a:solidFill>
        </a:ln>
      </dgm:spPr>
      <dgm:t>
        <a:bodyPr/>
        <a:lstStyle/>
        <a:p>
          <a:r>
            <a:rPr lang="en-SG" sz="1400" dirty="0">
              <a:latin typeface="Calibri Light" panose="020F0302020204030204" pitchFamily="34" charset="0"/>
              <a:cs typeface="Calibri Light" panose="020F0302020204030204" pitchFamily="34" charset="0"/>
            </a:rPr>
            <a:t>Anxiety, depression and irritability</a:t>
          </a:r>
        </a:p>
      </dgm:t>
    </dgm:pt>
    <dgm:pt modelId="{6D47608F-E428-4099-B704-8F4D1B413A19}" type="parTrans" cxnId="{A5817A0E-9173-4D5D-AD50-E0A822B87E3A}">
      <dgm:prSet/>
      <dgm:spPr/>
      <dgm:t>
        <a:bodyPr/>
        <a:lstStyle/>
        <a:p>
          <a:endParaRPr lang="en-SG"/>
        </a:p>
      </dgm:t>
    </dgm:pt>
    <dgm:pt modelId="{960A668E-1E80-4DBE-9A5B-3C24508EF69E}" type="sibTrans" cxnId="{A5817A0E-9173-4D5D-AD50-E0A822B87E3A}">
      <dgm:prSet/>
      <dgm:spPr/>
      <dgm:t>
        <a:bodyPr/>
        <a:lstStyle/>
        <a:p>
          <a:endParaRPr lang="en-SG"/>
        </a:p>
      </dgm:t>
    </dgm:pt>
    <dgm:pt modelId="{B6BB3758-A3A8-4054-8759-108DB465731B}">
      <dgm:prSet phldrT="[Text]" custT="1"/>
      <dgm:spPr>
        <a:solidFill>
          <a:srgbClr val="B1EDEC">
            <a:alpha val="89804"/>
          </a:srgbClr>
        </a:solidFill>
        <a:ln>
          <a:solidFill>
            <a:srgbClr val="B1EDEC">
              <a:alpha val="90000"/>
            </a:srgbClr>
          </a:solidFill>
        </a:ln>
      </dgm:spPr>
      <dgm:t>
        <a:bodyPr/>
        <a:lstStyle/>
        <a:p>
          <a:r>
            <a:rPr lang="en-SG" sz="1400" dirty="0">
              <a:latin typeface="Calibri Light" panose="020F0302020204030204" pitchFamily="34" charset="0"/>
              <a:cs typeface="Calibri Light" panose="020F0302020204030204" pitchFamily="34" charset="0"/>
            </a:rPr>
            <a:t>Insomnia </a:t>
          </a:r>
        </a:p>
      </dgm:t>
    </dgm:pt>
    <dgm:pt modelId="{676651F3-DB1C-4C2B-B580-AD883C483DB0}" type="parTrans" cxnId="{104756CC-D270-4023-B397-ADCB915C085A}">
      <dgm:prSet/>
      <dgm:spPr/>
      <dgm:t>
        <a:bodyPr/>
        <a:lstStyle/>
        <a:p>
          <a:endParaRPr lang="en-SG"/>
        </a:p>
      </dgm:t>
    </dgm:pt>
    <dgm:pt modelId="{799A6475-627F-4011-ADD4-AF42311A27BC}" type="sibTrans" cxnId="{104756CC-D270-4023-B397-ADCB915C085A}">
      <dgm:prSet/>
      <dgm:spPr/>
      <dgm:t>
        <a:bodyPr/>
        <a:lstStyle/>
        <a:p>
          <a:endParaRPr lang="en-SG"/>
        </a:p>
      </dgm:t>
    </dgm:pt>
    <dgm:pt modelId="{A8A7C06A-C23F-4401-842C-3AD8E821B49A}">
      <dgm:prSet phldrT="[Text]" custT="1"/>
      <dgm:spPr/>
      <dgm:t>
        <a:bodyPr/>
        <a:lstStyle/>
        <a:p>
          <a:pPr algn="l"/>
          <a:r>
            <a:rPr lang="en-SG" sz="1400" dirty="0">
              <a:latin typeface="Calibri Light" panose="020F0302020204030204" pitchFamily="34" charset="0"/>
              <a:cs typeface="Calibri Light" panose="020F0302020204030204" pitchFamily="34" charset="0"/>
            </a:rPr>
            <a:t>Usually comes in the form of a colourless and odourless crystal </a:t>
          </a:r>
        </a:p>
      </dgm:t>
    </dgm:pt>
    <dgm:pt modelId="{3389E630-7245-4283-940B-1E01D59DC74F}" type="parTrans" cxnId="{A128D1A4-62AC-428D-BDDB-716060B0C180}">
      <dgm:prSet/>
      <dgm:spPr/>
      <dgm:t>
        <a:bodyPr/>
        <a:lstStyle/>
        <a:p>
          <a:endParaRPr lang="en-SG"/>
        </a:p>
      </dgm:t>
    </dgm:pt>
    <dgm:pt modelId="{43CA6CE3-D07D-4F50-9DD6-2FDFCB311337}" type="sibTrans" cxnId="{A128D1A4-62AC-428D-BDDB-716060B0C180}">
      <dgm:prSet/>
      <dgm:spPr/>
      <dgm:t>
        <a:bodyPr/>
        <a:lstStyle/>
        <a:p>
          <a:endParaRPr lang="en-SG"/>
        </a:p>
      </dgm:t>
    </dgm:pt>
    <dgm:pt modelId="{23518289-5E49-486B-B864-FAFC928E8295}" type="pres">
      <dgm:prSet presAssocID="{492DC9E6-2887-489A-A56D-B2756D7DFCB9}" presName="Name0" presStyleCnt="0">
        <dgm:presLayoutVars>
          <dgm:dir/>
          <dgm:animLvl val="lvl"/>
          <dgm:resizeHandles val="exact"/>
        </dgm:presLayoutVars>
      </dgm:prSet>
      <dgm:spPr/>
    </dgm:pt>
    <dgm:pt modelId="{A0B7F16C-D73F-45D3-AE13-351A5C80FE65}" type="pres">
      <dgm:prSet presAssocID="{FC2D38B9-D2D5-4D2D-A9B9-B3C9FB38EB60}" presName="composite" presStyleCnt="0"/>
      <dgm:spPr/>
    </dgm:pt>
    <dgm:pt modelId="{6DCF7F53-C4EF-4BB4-BB12-3FBD1D457EDE}" type="pres">
      <dgm:prSet presAssocID="{FC2D38B9-D2D5-4D2D-A9B9-B3C9FB38EB60}" presName="parTx" presStyleLbl="alignNode1" presStyleIdx="0" presStyleCnt="3">
        <dgm:presLayoutVars>
          <dgm:chMax val="0"/>
          <dgm:chPref val="0"/>
          <dgm:bulletEnabled val="1"/>
        </dgm:presLayoutVars>
      </dgm:prSet>
      <dgm:spPr/>
    </dgm:pt>
    <dgm:pt modelId="{3AB81A3E-20F1-43F1-8C2E-C02E5717E1BE}" type="pres">
      <dgm:prSet presAssocID="{FC2D38B9-D2D5-4D2D-A9B9-B3C9FB38EB60}" presName="desTx" presStyleLbl="alignAccFollowNode1" presStyleIdx="0" presStyleCnt="3">
        <dgm:presLayoutVars>
          <dgm:bulletEnabled val="1"/>
        </dgm:presLayoutVars>
      </dgm:prSet>
      <dgm:spPr/>
    </dgm:pt>
    <dgm:pt modelId="{653F661A-00A5-4DBF-A807-66F1AA92C094}" type="pres">
      <dgm:prSet presAssocID="{989EC1F5-F864-4A69-9142-63ABCB6A3C0D}" presName="space" presStyleCnt="0"/>
      <dgm:spPr/>
    </dgm:pt>
    <dgm:pt modelId="{9C562393-3900-46A6-BD95-6B82F4600900}" type="pres">
      <dgm:prSet presAssocID="{FA9BCDA1-4D4A-4851-AACF-1CBD027C2C8C}" presName="composite" presStyleCnt="0"/>
      <dgm:spPr/>
    </dgm:pt>
    <dgm:pt modelId="{ED1B6FF8-54B3-477E-AA11-D1851716A887}" type="pres">
      <dgm:prSet presAssocID="{FA9BCDA1-4D4A-4851-AACF-1CBD027C2C8C}" presName="parTx" presStyleLbl="alignNode1" presStyleIdx="1" presStyleCnt="3">
        <dgm:presLayoutVars>
          <dgm:chMax val="0"/>
          <dgm:chPref val="0"/>
          <dgm:bulletEnabled val="1"/>
        </dgm:presLayoutVars>
      </dgm:prSet>
      <dgm:spPr/>
    </dgm:pt>
    <dgm:pt modelId="{0EA96673-4F3B-4AD5-A98A-1398ADF4B4E0}" type="pres">
      <dgm:prSet presAssocID="{FA9BCDA1-4D4A-4851-AACF-1CBD027C2C8C}" presName="desTx" presStyleLbl="alignAccFollowNode1" presStyleIdx="1" presStyleCnt="3">
        <dgm:presLayoutVars>
          <dgm:bulletEnabled val="1"/>
        </dgm:presLayoutVars>
      </dgm:prSet>
      <dgm:spPr/>
    </dgm:pt>
    <dgm:pt modelId="{3FB1088B-57B1-49A9-9870-62C2DB6E8D21}" type="pres">
      <dgm:prSet presAssocID="{75506BD1-9CA4-4400-A0D4-874E11304B3B}" presName="space" presStyleCnt="0"/>
      <dgm:spPr/>
    </dgm:pt>
    <dgm:pt modelId="{268B86B2-9BCF-4AB0-BA24-CA21DDF2B872}" type="pres">
      <dgm:prSet presAssocID="{938F4001-CCCE-49C0-80AA-A7BFE53ADE89}" presName="composite" presStyleCnt="0"/>
      <dgm:spPr/>
    </dgm:pt>
    <dgm:pt modelId="{A93AF0DA-F82B-4A88-B5A6-6CDF3AFD58B1}" type="pres">
      <dgm:prSet presAssocID="{938F4001-CCCE-49C0-80AA-A7BFE53ADE89}" presName="parTx" presStyleLbl="alignNode1" presStyleIdx="2" presStyleCnt="3">
        <dgm:presLayoutVars>
          <dgm:chMax val="0"/>
          <dgm:chPref val="0"/>
          <dgm:bulletEnabled val="1"/>
        </dgm:presLayoutVars>
      </dgm:prSet>
      <dgm:spPr/>
    </dgm:pt>
    <dgm:pt modelId="{6D7229B4-20BA-4C7D-9DBA-B42323FCBAFD}" type="pres">
      <dgm:prSet presAssocID="{938F4001-CCCE-49C0-80AA-A7BFE53ADE89}" presName="desTx" presStyleLbl="alignAccFollowNode1" presStyleIdx="2" presStyleCnt="3">
        <dgm:presLayoutVars>
          <dgm:bulletEnabled val="1"/>
        </dgm:presLayoutVars>
      </dgm:prSet>
      <dgm:spPr/>
    </dgm:pt>
  </dgm:ptLst>
  <dgm:cxnLst>
    <dgm:cxn modelId="{24E0960D-B75A-4301-98F9-BDE372EBB9B2}" type="presOf" srcId="{F1604499-6D82-49ED-9120-630ED99497CE}" destId="{0EA96673-4F3B-4AD5-A98A-1398ADF4B4E0}" srcOrd="0" destOrd="3" presId="urn:microsoft.com/office/officeart/2005/8/layout/hList1"/>
    <dgm:cxn modelId="{A5817A0E-9173-4D5D-AD50-E0A822B87E3A}" srcId="{938F4001-CCCE-49C0-80AA-A7BFE53ADE89}" destId="{13C6ABE5-E53D-428F-B26A-FCF9DEF11F0D}" srcOrd="1" destOrd="0" parTransId="{6D47608F-E428-4099-B704-8F4D1B413A19}" sibTransId="{960A668E-1E80-4DBE-9A5B-3C24508EF69E}"/>
    <dgm:cxn modelId="{791F1517-9E76-415A-BBC0-F862D446749D}" type="presOf" srcId="{91DA2146-EA46-4E2E-8B50-7D7A28C59D74}" destId="{6D7229B4-20BA-4C7D-9DBA-B42323FCBAFD}" srcOrd="0" destOrd="0" presId="urn:microsoft.com/office/officeart/2005/8/layout/hList1"/>
    <dgm:cxn modelId="{AD905522-89DF-4829-A30C-C9DB8EC6E518}" type="presOf" srcId="{F68819E8-1494-42B8-9A0D-81ED3FD43B6D}" destId="{3AB81A3E-20F1-43F1-8C2E-C02E5717E1BE}" srcOrd="0" destOrd="2" presId="urn:microsoft.com/office/officeart/2005/8/layout/hList1"/>
    <dgm:cxn modelId="{76BA9A2B-91C2-45F1-9900-B68C1DAFC601}" type="presOf" srcId="{492DC9E6-2887-489A-A56D-B2756D7DFCB9}" destId="{23518289-5E49-486B-B864-FAFC928E8295}" srcOrd="0" destOrd="0" presId="urn:microsoft.com/office/officeart/2005/8/layout/hList1"/>
    <dgm:cxn modelId="{EA780C2D-8BE2-4013-8A7E-B314841198DA}" type="presOf" srcId="{13C6ABE5-E53D-428F-B26A-FCF9DEF11F0D}" destId="{6D7229B4-20BA-4C7D-9DBA-B42323FCBAFD}" srcOrd="0" destOrd="1" presId="urn:microsoft.com/office/officeart/2005/8/layout/hList1"/>
    <dgm:cxn modelId="{52B63C2E-5AB6-4B80-AA82-F70CE2761EB2}" srcId="{FC2D38B9-D2D5-4D2D-A9B9-B3C9FB38EB60}" destId="{F68819E8-1494-42B8-9A0D-81ED3FD43B6D}" srcOrd="2" destOrd="0" parTransId="{AE0DE064-1784-4450-950E-4B20B0DA3FA0}" sibTransId="{1ECDC9F9-36ED-454B-B05C-4F30055876E3}"/>
    <dgm:cxn modelId="{75E35538-B3DE-4441-B538-DEF1798F376A}" srcId="{FA9BCDA1-4D4A-4851-AACF-1CBD027C2C8C}" destId="{F101ADE7-2EAF-4548-8DDE-BF7DDBB4CA2E}" srcOrd="4" destOrd="0" parTransId="{99341B69-77EA-4F76-963F-D740EEFF4FBE}" sibTransId="{D46BD8FC-10AE-477D-B231-0FC22224DC3D}"/>
    <dgm:cxn modelId="{FB7D033A-AC7D-4F0A-B511-CBD728467E44}" srcId="{FA9BCDA1-4D4A-4851-AACF-1CBD027C2C8C}" destId="{68D745E2-8AD2-4C5A-8C24-5AC6A3EDEDB8}" srcOrd="1" destOrd="0" parTransId="{49A8C28A-1874-42F4-88BB-F7D7468BA146}" sibTransId="{6128B4B9-AC8E-4CFF-AEF0-B333F4E1FE89}"/>
    <dgm:cxn modelId="{43157F3E-86AE-40D8-9E1F-3CE097BC8AB8}" type="presOf" srcId="{E63513B0-97FD-4D1F-9D0B-945D48274C9A}" destId="{0EA96673-4F3B-4AD5-A98A-1398ADF4B4E0}" srcOrd="0" destOrd="0" presId="urn:microsoft.com/office/officeart/2005/8/layout/hList1"/>
    <dgm:cxn modelId="{0D9B075E-56EA-4100-8233-90C7717770A3}" srcId="{FA9BCDA1-4D4A-4851-AACF-1CBD027C2C8C}" destId="{E63513B0-97FD-4D1F-9D0B-945D48274C9A}" srcOrd="0" destOrd="0" parTransId="{A06B94E0-7C0E-4F36-926A-85C6B8B2835C}" sibTransId="{D1F3883D-1F1D-4E62-8D0A-E2C95AB787D5}"/>
    <dgm:cxn modelId="{6759DA65-47D3-470C-826D-4520288B1B73}" type="presOf" srcId="{FA9BCDA1-4D4A-4851-AACF-1CBD027C2C8C}" destId="{ED1B6FF8-54B3-477E-AA11-D1851716A887}" srcOrd="0" destOrd="0" presId="urn:microsoft.com/office/officeart/2005/8/layout/hList1"/>
    <dgm:cxn modelId="{BB2C1C69-4395-4D32-9351-EAE0683B5354}" srcId="{FA9BCDA1-4D4A-4851-AACF-1CBD027C2C8C}" destId="{548C0400-E6E1-46FE-A8F2-23A6011BFF95}" srcOrd="2" destOrd="0" parTransId="{1B87BA00-D057-445A-9BF4-2102F8A8446C}" sibTransId="{B8D5B691-54BC-415B-AD05-B62C49D8D7AD}"/>
    <dgm:cxn modelId="{81E94669-84FC-4006-BCA0-0A309618C8EA}" type="presOf" srcId="{F101ADE7-2EAF-4548-8DDE-BF7DDBB4CA2E}" destId="{0EA96673-4F3B-4AD5-A98A-1398ADF4B4E0}" srcOrd="0" destOrd="4" presId="urn:microsoft.com/office/officeart/2005/8/layout/hList1"/>
    <dgm:cxn modelId="{0FB4A255-D240-4898-9E99-01736D4A6080}" srcId="{492DC9E6-2887-489A-A56D-B2756D7DFCB9}" destId="{938F4001-CCCE-49C0-80AA-A7BFE53ADE89}" srcOrd="2" destOrd="0" parTransId="{B3ECD869-B0FE-4CF0-BE5D-CE0312C88E72}" sibTransId="{8750C7D9-716A-42A6-BCBC-2A7C8CEBCDDC}"/>
    <dgm:cxn modelId="{B90E4578-7F26-40AA-9B3A-80CE86825B4E}" type="presOf" srcId="{59031773-D1DE-41E4-9239-6789CCE40874}" destId="{3AB81A3E-20F1-43F1-8C2E-C02E5717E1BE}" srcOrd="0" destOrd="3" presId="urn:microsoft.com/office/officeart/2005/8/layout/hList1"/>
    <dgm:cxn modelId="{8CC2BF59-2671-4E03-9B68-C13D7835D51E}" type="presOf" srcId="{6F361335-F7D9-4085-B84C-229F27E8A7C4}" destId="{0EA96673-4F3B-4AD5-A98A-1398ADF4B4E0}" srcOrd="0" destOrd="5" presId="urn:microsoft.com/office/officeart/2005/8/layout/hList1"/>
    <dgm:cxn modelId="{A42C817A-CC9D-4B91-93E7-3AAA0F13AB8F}" srcId="{492DC9E6-2887-489A-A56D-B2756D7DFCB9}" destId="{FA9BCDA1-4D4A-4851-AACF-1CBD027C2C8C}" srcOrd="1" destOrd="0" parTransId="{3A28B930-D33E-4CDB-BDF2-1823C3AC03EF}" sibTransId="{75506BD1-9CA4-4400-A0D4-874E11304B3B}"/>
    <dgm:cxn modelId="{D6D6B99C-D297-4BBD-BEE1-1A07316EA910}" srcId="{938F4001-CCCE-49C0-80AA-A7BFE53ADE89}" destId="{91DA2146-EA46-4E2E-8B50-7D7A28C59D74}" srcOrd="0" destOrd="0" parTransId="{5C335CBF-1A64-463A-933A-F92FC09EDBBE}" sibTransId="{506BAC0B-890E-4532-9CA8-750E84900A60}"/>
    <dgm:cxn modelId="{49CED49E-D32B-4695-8688-FB18F04BD044}" srcId="{FA9BCDA1-4D4A-4851-AACF-1CBD027C2C8C}" destId="{6F361335-F7D9-4085-B84C-229F27E8A7C4}" srcOrd="5" destOrd="0" parTransId="{ED0F08B6-D7CB-4A91-93E8-A567EC82EE6E}" sibTransId="{01390BA0-72B6-461D-B5B7-7AB8E35C1805}"/>
    <dgm:cxn modelId="{4685EEA2-4BB3-4756-B1BC-93C051D1B053}" type="presOf" srcId="{AFE6377C-C3EC-41C0-A90A-91DB499BA227}" destId="{3AB81A3E-20F1-43F1-8C2E-C02E5717E1BE}" srcOrd="0" destOrd="1" presId="urn:microsoft.com/office/officeart/2005/8/layout/hList1"/>
    <dgm:cxn modelId="{E0C2F1A2-89AA-406E-95CA-D8E40FE2C822}" type="presOf" srcId="{B6BB3758-A3A8-4054-8759-108DB465731B}" destId="{6D7229B4-20BA-4C7D-9DBA-B42323FCBAFD}" srcOrd="0" destOrd="2" presId="urn:microsoft.com/office/officeart/2005/8/layout/hList1"/>
    <dgm:cxn modelId="{A128D1A4-62AC-428D-BDDB-716060B0C180}" srcId="{FC2D38B9-D2D5-4D2D-A9B9-B3C9FB38EB60}" destId="{A8A7C06A-C23F-4401-842C-3AD8E821B49A}" srcOrd="0" destOrd="0" parTransId="{3389E630-7245-4283-940B-1E01D59DC74F}" sibTransId="{43CA6CE3-D07D-4F50-9DD6-2FDFCB311337}"/>
    <dgm:cxn modelId="{8477D1A9-C52B-4424-A65B-FCAA9611B9B7}" type="presOf" srcId="{68D745E2-8AD2-4C5A-8C24-5AC6A3EDEDB8}" destId="{0EA96673-4F3B-4AD5-A98A-1398ADF4B4E0}" srcOrd="0" destOrd="1" presId="urn:microsoft.com/office/officeart/2005/8/layout/hList1"/>
    <dgm:cxn modelId="{894CA4B2-1D3A-4BF6-A046-72A77263E685}" type="presOf" srcId="{938F4001-CCCE-49C0-80AA-A7BFE53ADE89}" destId="{A93AF0DA-F82B-4A88-B5A6-6CDF3AFD58B1}" srcOrd="0" destOrd="0" presId="urn:microsoft.com/office/officeart/2005/8/layout/hList1"/>
    <dgm:cxn modelId="{9C1109BD-C5CF-46C9-80E2-0F20533CFB37}" srcId="{FC2D38B9-D2D5-4D2D-A9B9-B3C9FB38EB60}" destId="{AFE6377C-C3EC-41C0-A90A-91DB499BA227}" srcOrd="1" destOrd="0" parTransId="{03E98443-8201-4B02-9FDA-5D3C782030ED}" sibTransId="{C9CBF6E3-42B5-4946-9DCD-77B6EA0DB2AA}"/>
    <dgm:cxn modelId="{82EE4BC7-F8D0-4757-910C-BF506F40AFFE}" type="presOf" srcId="{FC2D38B9-D2D5-4D2D-A9B9-B3C9FB38EB60}" destId="{6DCF7F53-C4EF-4BB4-BB12-3FBD1D457EDE}" srcOrd="0" destOrd="0" presId="urn:microsoft.com/office/officeart/2005/8/layout/hList1"/>
    <dgm:cxn modelId="{648CBBC7-EDA4-4179-8F49-D29B8349384E}" srcId="{492DC9E6-2887-489A-A56D-B2756D7DFCB9}" destId="{FC2D38B9-D2D5-4D2D-A9B9-B3C9FB38EB60}" srcOrd="0" destOrd="0" parTransId="{2D61F61D-BBB1-4E83-B6A4-DC08BDE76204}" sibTransId="{989EC1F5-F864-4A69-9142-63ABCB6A3C0D}"/>
    <dgm:cxn modelId="{104756CC-D270-4023-B397-ADCB915C085A}" srcId="{938F4001-CCCE-49C0-80AA-A7BFE53ADE89}" destId="{B6BB3758-A3A8-4054-8759-108DB465731B}" srcOrd="2" destOrd="0" parTransId="{676651F3-DB1C-4C2B-B580-AD883C483DB0}" sibTransId="{799A6475-627F-4011-ADD4-AF42311A27BC}"/>
    <dgm:cxn modelId="{A7224BEB-FCB5-4E84-AD81-FE4B1BAA0A28}" srcId="{FA9BCDA1-4D4A-4851-AACF-1CBD027C2C8C}" destId="{F1604499-6D82-49ED-9120-630ED99497CE}" srcOrd="3" destOrd="0" parTransId="{B2C6A64D-A97A-4599-9C03-29FF4F1C74FD}" sibTransId="{FC7F143F-12EA-4427-8889-A1AE53B9027F}"/>
    <dgm:cxn modelId="{25329EF2-D4E4-4F8F-8775-ECB280445759}" type="presOf" srcId="{548C0400-E6E1-46FE-A8F2-23A6011BFF95}" destId="{0EA96673-4F3B-4AD5-A98A-1398ADF4B4E0}" srcOrd="0" destOrd="2" presId="urn:microsoft.com/office/officeart/2005/8/layout/hList1"/>
    <dgm:cxn modelId="{0511A1FA-D753-4AED-9ABC-919F189FDBB6}" type="presOf" srcId="{A8A7C06A-C23F-4401-842C-3AD8E821B49A}" destId="{3AB81A3E-20F1-43F1-8C2E-C02E5717E1BE}" srcOrd="0" destOrd="0" presId="urn:microsoft.com/office/officeart/2005/8/layout/hList1"/>
    <dgm:cxn modelId="{66B0B9FD-3F72-4515-8DD4-A533F6FC989D}" srcId="{FC2D38B9-D2D5-4D2D-A9B9-B3C9FB38EB60}" destId="{59031773-D1DE-41E4-9239-6789CCE40874}" srcOrd="3" destOrd="0" parTransId="{22B5CCE5-AF74-4B9A-A38F-356B377DF5B8}" sibTransId="{E27B58D6-FD6B-4A7B-B3D5-A764052D7186}"/>
    <dgm:cxn modelId="{398AF3BC-DA03-41FE-BFCA-1F14FBBACCA8}" type="presParOf" srcId="{23518289-5E49-486B-B864-FAFC928E8295}" destId="{A0B7F16C-D73F-45D3-AE13-351A5C80FE65}" srcOrd="0" destOrd="0" presId="urn:microsoft.com/office/officeart/2005/8/layout/hList1"/>
    <dgm:cxn modelId="{C3B97641-8D17-4EC8-8A8A-10B07E53F4F9}" type="presParOf" srcId="{A0B7F16C-D73F-45D3-AE13-351A5C80FE65}" destId="{6DCF7F53-C4EF-4BB4-BB12-3FBD1D457EDE}" srcOrd="0" destOrd="0" presId="urn:microsoft.com/office/officeart/2005/8/layout/hList1"/>
    <dgm:cxn modelId="{8F2C116C-0EF3-4150-B29E-C226C3DF13AE}" type="presParOf" srcId="{A0B7F16C-D73F-45D3-AE13-351A5C80FE65}" destId="{3AB81A3E-20F1-43F1-8C2E-C02E5717E1BE}" srcOrd="1" destOrd="0" presId="urn:microsoft.com/office/officeart/2005/8/layout/hList1"/>
    <dgm:cxn modelId="{B7D294D7-D486-4337-9206-01857ED60C3F}" type="presParOf" srcId="{23518289-5E49-486B-B864-FAFC928E8295}" destId="{653F661A-00A5-4DBF-A807-66F1AA92C094}" srcOrd="1" destOrd="0" presId="urn:microsoft.com/office/officeart/2005/8/layout/hList1"/>
    <dgm:cxn modelId="{A05C4EE6-B7EB-4CEE-984D-41C42A3BCA0A}" type="presParOf" srcId="{23518289-5E49-486B-B864-FAFC928E8295}" destId="{9C562393-3900-46A6-BD95-6B82F4600900}" srcOrd="2" destOrd="0" presId="urn:microsoft.com/office/officeart/2005/8/layout/hList1"/>
    <dgm:cxn modelId="{9EE429C3-F42D-4426-9426-85127820DD29}" type="presParOf" srcId="{9C562393-3900-46A6-BD95-6B82F4600900}" destId="{ED1B6FF8-54B3-477E-AA11-D1851716A887}" srcOrd="0" destOrd="0" presId="urn:microsoft.com/office/officeart/2005/8/layout/hList1"/>
    <dgm:cxn modelId="{2AC9B79F-2320-4E8A-9752-2B0B8E1F4A16}" type="presParOf" srcId="{9C562393-3900-46A6-BD95-6B82F4600900}" destId="{0EA96673-4F3B-4AD5-A98A-1398ADF4B4E0}" srcOrd="1" destOrd="0" presId="urn:microsoft.com/office/officeart/2005/8/layout/hList1"/>
    <dgm:cxn modelId="{AE047984-8DC8-4FFF-9C95-8260CDAA6C3D}" type="presParOf" srcId="{23518289-5E49-486B-B864-FAFC928E8295}" destId="{3FB1088B-57B1-49A9-9870-62C2DB6E8D21}" srcOrd="3" destOrd="0" presId="urn:microsoft.com/office/officeart/2005/8/layout/hList1"/>
    <dgm:cxn modelId="{AAABD9EE-15FB-4A12-AE2B-B20DE2D2A0CB}" type="presParOf" srcId="{23518289-5E49-486B-B864-FAFC928E8295}" destId="{268B86B2-9BCF-4AB0-BA24-CA21DDF2B872}" srcOrd="4" destOrd="0" presId="urn:microsoft.com/office/officeart/2005/8/layout/hList1"/>
    <dgm:cxn modelId="{D4ACE455-CAB5-45E6-8898-3E31A708DAD1}" type="presParOf" srcId="{268B86B2-9BCF-4AB0-BA24-CA21DDF2B872}" destId="{A93AF0DA-F82B-4A88-B5A6-6CDF3AFD58B1}" srcOrd="0" destOrd="0" presId="urn:microsoft.com/office/officeart/2005/8/layout/hList1"/>
    <dgm:cxn modelId="{0789F96D-0B4B-4DAB-A019-65765B8C8E68}" type="presParOf" srcId="{268B86B2-9BCF-4AB0-BA24-CA21DDF2B872}" destId="{6D7229B4-20BA-4C7D-9DBA-B42323FCBAFD}"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2DC9E6-2887-489A-A56D-B2756D7DFCB9}"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SG"/>
        </a:p>
      </dgm:t>
    </dgm:pt>
    <dgm:pt modelId="{FC2D38B9-D2D5-4D2D-A9B9-B3C9FB38EB60}">
      <dgm:prSet phldrT="[Text]" custT="1"/>
      <dgm:spPr/>
      <dgm:t>
        <a:bodyPr/>
        <a:lstStyle/>
        <a:p>
          <a:r>
            <a:rPr lang="en-SG" sz="2400" b="1" dirty="0">
              <a:latin typeface="Calibri Light" panose="020F0302020204030204" pitchFamily="34" charset="0"/>
              <a:cs typeface="Calibri Light" panose="020F0302020204030204" pitchFamily="34" charset="0"/>
            </a:rPr>
            <a:t>Cannabis</a:t>
          </a:r>
        </a:p>
      </dgm:t>
    </dgm:pt>
    <dgm:pt modelId="{2D61F61D-BBB1-4E83-B6A4-DC08BDE76204}" type="parTrans" cxnId="{648CBBC7-EDA4-4179-8F49-D29B8349384E}">
      <dgm:prSet/>
      <dgm:spPr/>
      <dgm:t>
        <a:bodyPr/>
        <a:lstStyle/>
        <a:p>
          <a:endParaRPr lang="en-SG" sz="1400">
            <a:latin typeface="Calibri Light" panose="020F0302020204030204" pitchFamily="34" charset="0"/>
            <a:cs typeface="Calibri Light" panose="020F0302020204030204" pitchFamily="34" charset="0"/>
          </a:endParaRPr>
        </a:p>
      </dgm:t>
    </dgm:pt>
    <dgm:pt modelId="{989EC1F5-F864-4A69-9142-63ABCB6A3C0D}" type="sibTrans" cxnId="{648CBBC7-EDA4-4179-8F49-D29B8349384E}">
      <dgm:prSet/>
      <dgm:spPr/>
      <dgm:t>
        <a:bodyPr/>
        <a:lstStyle/>
        <a:p>
          <a:endParaRPr lang="en-SG" sz="1400">
            <a:latin typeface="Calibri Light" panose="020F0302020204030204" pitchFamily="34" charset="0"/>
            <a:cs typeface="Calibri Light" panose="020F0302020204030204" pitchFamily="34" charset="0"/>
          </a:endParaRPr>
        </a:p>
      </dgm:t>
    </dgm:pt>
    <dgm:pt modelId="{FA9BCDA1-4D4A-4851-AACF-1CBD027C2C8C}">
      <dgm:prSet phldrT="[Text]" custT="1"/>
      <dgm:spPr>
        <a:solidFill>
          <a:srgbClr val="FF7C80"/>
        </a:solidFill>
        <a:ln>
          <a:solidFill>
            <a:srgbClr val="FF7C80"/>
          </a:solidFill>
        </a:ln>
      </dgm:spPr>
      <dgm:t>
        <a:bodyPr/>
        <a:lstStyle/>
        <a:p>
          <a:pPr algn="r"/>
          <a:r>
            <a:rPr lang="en-SG" sz="2000" b="1" dirty="0">
              <a:latin typeface="Calibri Light" panose="020F0302020204030204" pitchFamily="34" charset="0"/>
              <a:cs typeface="Calibri Light" panose="020F0302020204030204" pitchFamily="34" charset="0"/>
            </a:rPr>
            <a:t>     Effects and Dangers</a:t>
          </a:r>
        </a:p>
      </dgm:t>
    </dgm:pt>
    <dgm:pt modelId="{3A28B930-D33E-4CDB-BDF2-1823C3AC03EF}" type="parTrans" cxnId="{A42C817A-CC9D-4B91-93E7-3AAA0F13AB8F}">
      <dgm:prSet/>
      <dgm:spPr/>
      <dgm:t>
        <a:bodyPr/>
        <a:lstStyle/>
        <a:p>
          <a:endParaRPr lang="en-SG" sz="1400">
            <a:latin typeface="Calibri Light" panose="020F0302020204030204" pitchFamily="34" charset="0"/>
            <a:cs typeface="Calibri Light" panose="020F0302020204030204" pitchFamily="34" charset="0"/>
          </a:endParaRPr>
        </a:p>
      </dgm:t>
    </dgm:pt>
    <dgm:pt modelId="{75506BD1-9CA4-4400-A0D4-874E11304B3B}" type="sibTrans" cxnId="{A42C817A-CC9D-4B91-93E7-3AAA0F13AB8F}">
      <dgm:prSet/>
      <dgm:spPr/>
      <dgm:t>
        <a:bodyPr/>
        <a:lstStyle/>
        <a:p>
          <a:endParaRPr lang="en-SG" sz="1400">
            <a:latin typeface="Calibri Light" panose="020F0302020204030204" pitchFamily="34" charset="0"/>
            <a:cs typeface="Calibri Light" panose="020F0302020204030204" pitchFamily="34" charset="0"/>
          </a:endParaRPr>
        </a:p>
      </dgm:t>
    </dgm:pt>
    <dgm:pt modelId="{E63513B0-97FD-4D1F-9D0B-945D48274C9A}">
      <dgm:prSet phldrT="[Text]" custT="1"/>
      <dgm:spPr>
        <a:solidFill>
          <a:srgbClr val="FFCCCC">
            <a:alpha val="89804"/>
          </a:srgbClr>
        </a:solidFill>
        <a:ln>
          <a:solidFill>
            <a:srgbClr val="FFCCCC">
              <a:alpha val="90000"/>
            </a:srgbClr>
          </a:solidFill>
        </a:ln>
      </dgm:spPr>
      <dgm:t>
        <a:bodyPr/>
        <a:lstStyle/>
        <a:p>
          <a:r>
            <a:rPr lang="en-SG" sz="1400" dirty="0">
              <a:latin typeface="Calibri Light" panose="020F0302020204030204" pitchFamily="34" charset="0"/>
              <a:cs typeface="Calibri Light" panose="020F0302020204030204" pitchFamily="34" charset="0"/>
            </a:rPr>
            <a:t>Inability to concentrate</a:t>
          </a:r>
        </a:p>
      </dgm:t>
    </dgm:pt>
    <dgm:pt modelId="{A06B94E0-7C0E-4F36-926A-85C6B8B2835C}" type="parTrans" cxnId="{0D9B075E-56EA-4100-8233-90C7717770A3}">
      <dgm:prSet/>
      <dgm:spPr/>
      <dgm:t>
        <a:bodyPr/>
        <a:lstStyle/>
        <a:p>
          <a:endParaRPr lang="en-SG" sz="1400">
            <a:latin typeface="Calibri Light" panose="020F0302020204030204" pitchFamily="34" charset="0"/>
            <a:cs typeface="Calibri Light" panose="020F0302020204030204" pitchFamily="34" charset="0"/>
          </a:endParaRPr>
        </a:p>
      </dgm:t>
    </dgm:pt>
    <dgm:pt modelId="{D1F3883D-1F1D-4E62-8D0A-E2C95AB787D5}" type="sibTrans" cxnId="{0D9B075E-56EA-4100-8233-90C7717770A3}">
      <dgm:prSet/>
      <dgm:spPr/>
      <dgm:t>
        <a:bodyPr/>
        <a:lstStyle/>
        <a:p>
          <a:endParaRPr lang="en-SG" sz="1400">
            <a:latin typeface="Calibri Light" panose="020F0302020204030204" pitchFamily="34" charset="0"/>
            <a:cs typeface="Calibri Light" panose="020F0302020204030204" pitchFamily="34" charset="0"/>
          </a:endParaRPr>
        </a:p>
      </dgm:t>
    </dgm:pt>
    <dgm:pt modelId="{938F4001-CCCE-49C0-80AA-A7BFE53ADE89}">
      <dgm:prSet phldrT="[Text]" custT="1"/>
      <dgm:spPr>
        <a:solidFill>
          <a:srgbClr val="33CCCC"/>
        </a:solidFill>
        <a:ln>
          <a:solidFill>
            <a:srgbClr val="33CCCC"/>
          </a:solidFill>
        </a:ln>
      </dgm:spPr>
      <dgm:t>
        <a:bodyPr/>
        <a:lstStyle/>
        <a:p>
          <a:pPr algn="r"/>
          <a:r>
            <a:rPr lang="en-SG" sz="1800" b="1" dirty="0">
              <a:latin typeface="Calibri Light" panose="020F0302020204030204" pitchFamily="34" charset="0"/>
              <a:cs typeface="Calibri Light" panose="020F0302020204030204" pitchFamily="34" charset="0"/>
            </a:rPr>
            <a:t>Withdrawal Symptoms</a:t>
          </a:r>
        </a:p>
      </dgm:t>
    </dgm:pt>
    <dgm:pt modelId="{B3ECD869-B0FE-4CF0-BE5D-CE0312C88E72}" type="parTrans" cxnId="{0FB4A255-D240-4898-9E99-01736D4A6080}">
      <dgm:prSet/>
      <dgm:spPr/>
      <dgm:t>
        <a:bodyPr/>
        <a:lstStyle/>
        <a:p>
          <a:endParaRPr lang="en-SG" sz="1400">
            <a:latin typeface="Calibri Light" panose="020F0302020204030204" pitchFamily="34" charset="0"/>
            <a:cs typeface="Calibri Light" panose="020F0302020204030204" pitchFamily="34" charset="0"/>
          </a:endParaRPr>
        </a:p>
      </dgm:t>
    </dgm:pt>
    <dgm:pt modelId="{8750C7D9-716A-42A6-BCBC-2A7C8CEBCDDC}" type="sibTrans" cxnId="{0FB4A255-D240-4898-9E99-01736D4A6080}">
      <dgm:prSet/>
      <dgm:spPr/>
      <dgm:t>
        <a:bodyPr/>
        <a:lstStyle/>
        <a:p>
          <a:endParaRPr lang="en-SG" sz="1400">
            <a:latin typeface="Calibri Light" panose="020F0302020204030204" pitchFamily="34" charset="0"/>
            <a:cs typeface="Calibri Light" panose="020F0302020204030204" pitchFamily="34" charset="0"/>
          </a:endParaRPr>
        </a:p>
      </dgm:t>
    </dgm:pt>
    <dgm:pt modelId="{91DA2146-EA46-4E2E-8B50-7D7A28C59D74}">
      <dgm:prSet phldrT="[Text]" custT="1"/>
      <dgm:spPr>
        <a:solidFill>
          <a:srgbClr val="B1EDEC">
            <a:alpha val="90000"/>
          </a:srgbClr>
        </a:solidFill>
        <a:ln>
          <a:solidFill>
            <a:srgbClr val="B1EDEC">
              <a:alpha val="90000"/>
            </a:srgbClr>
          </a:solidFill>
        </a:ln>
      </dgm:spPr>
      <dgm:t>
        <a:bodyPr/>
        <a:lstStyle/>
        <a:p>
          <a:pPr algn="l"/>
          <a:r>
            <a:rPr lang="en-SG" sz="1400" dirty="0">
              <a:latin typeface="Calibri Light" panose="020F0302020204030204" pitchFamily="34" charset="0"/>
              <a:cs typeface="Calibri Light" panose="020F0302020204030204" pitchFamily="34" charset="0"/>
            </a:rPr>
            <a:t>Moodiness</a:t>
          </a:r>
        </a:p>
      </dgm:t>
    </dgm:pt>
    <dgm:pt modelId="{5C335CBF-1A64-463A-933A-F92FC09EDBBE}" type="parTrans" cxnId="{D6D6B99C-D297-4BBD-BEE1-1A07316EA910}">
      <dgm:prSet/>
      <dgm:spPr/>
      <dgm:t>
        <a:bodyPr/>
        <a:lstStyle/>
        <a:p>
          <a:endParaRPr lang="en-SG" sz="1400">
            <a:latin typeface="Calibri Light" panose="020F0302020204030204" pitchFamily="34" charset="0"/>
            <a:cs typeface="Calibri Light" panose="020F0302020204030204" pitchFamily="34" charset="0"/>
          </a:endParaRPr>
        </a:p>
      </dgm:t>
    </dgm:pt>
    <dgm:pt modelId="{506BAC0B-890E-4532-9CA8-750E84900A60}" type="sibTrans" cxnId="{D6D6B99C-D297-4BBD-BEE1-1A07316EA910}">
      <dgm:prSet/>
      <dgm:spPr/>
      <dgm:t>
        <a:bodyPr/>
        <a:lstStyle/>
        <a:p>
          <a:endParaRPr lang="en-SG" sz="1400">
            <a:latin typeface="Calibri Light" panose="020F0302020204030204" pitchFamily="34" charset="0"/>
            <a:cs typeface="Calibri Light" panose="020F0302020204030204" pitchFamily="34" charset="0"/>
          </a:endParaRPr>
        </a:p>
      </dgm:t>
    </dgm:pt>
    <dgm:pt modelId="{A8A7C06A-C23F-4401-842C-3AD8E821B49A}">
      <dgm:prSet phldrT="[Text]" custT="1"/>
      <dgm:spPr/>
      <dgm:t>
        <a:bodyPr/>
        <a:lstStyle/>
        <a:p>
          <a:pPr algn="l"/>
          <a:r>
            <a:rPr lang="en-SG" sz="1400" dirty="0">
              <a:latin typeface="Calibri Light" panose="020F0302020204030204" pitchFamily="34" charset="0"/>
              <a:cs typeface="Calibri Light" panose="020F0302020204030204" pitchFamily="34" charset="0"/>
            </a:rPr>
            <a:t>Looks like dried herbs or tea leaves</a:t>
          </a:r>
        </a:p>
      </dgm:t>
    </dgm:pt>
    <dgm:pt modelId="{3389E630-7245-4283-940B-1E01D59DC74F}" type="parTrans" cxnId="{A128D1A4-62AC-428D-BDDB-716060B0C180}">
      <dgm:prSet/>
      <dgm:spPr/>
      <dgm:t>
        <a:bodyPr/>
        <a:lstStyle/>
        <a:p>
          <a:endParaRPr lang="en-SG"/>
        </a:p>
      </dgm:t>
    </dgm:pt>
    <dgm:pt modelId="{43CA6CE3-D07D-4F50-9DD6-2FDFCB311337}" type="sibTrans" cxnId="{A128D1A4-62AC-428D-BDDB-716060B0C180}">
      <dgm:prSet/>
      <dgm:spPr/>
      <dgm:t>
        <a:bodyPr/>
        <a:lstStyle/>
        <a:p>
          <a:endParaRPr lang="en-SG"/>
        </a:p>
      </dgm:t>
    </dgm:pt>
    <dgm:pt modelId="{F4ED1548-B03D-4E28-9487-4E1EC5CE52C4}">
      <dgm:prSet phldrT="[Text]" custT="1"/>
      <dgm:spPr/>
      <dgm:t>
        <a:bodyPr/>
        <a:lstStyle/>
        <a:p>
          <a:pPr algn="l"/>
          <a:r>
            <a:rPr lang="en-SG" sz="1400" dirty="0">
              <a:latin typeface="Calibri Light" panose="020F0302020204030204" pitchFamily="34" charset="0"/>
              <a:cs typeface="Calibri Light" panose="020F0302020204030204" pitchFamily="34" charset="0"/>
            </a:rPr>
            <a:t>Contains </a:t>
          </a:r>
          <a:r>
            <a:rPr lang="en-SG" sz="1400" u="sng" dirty="0">
              <a:latin typeface="Calibri Light" panose="020F0302020204030204" pitchFamily="34" charset="0"/>
              <a:cs typeface="Calibri Light" panose="020F0302020204030204" pitchFamily="34" charset="0"/>
            </a:rPr>
            <a:t>Tetrahydrocannabinol</a:t>
          </a:r>
          <a:r>
            <a:rPr lang="en-SG" sz="1400" u="none" dirty="0">
              <a:latin typeface="Calibri Light" panose="020F0302020204030204" pitchFamily="34" charset="0"/>
              <a:cs typeface="Calibri Light" panose="020F0302020204030204" pitchFamily="34" charset="0"/>
            </a:rPr>
            <a:t>, which affects one’s mood and the way one sees and hears things</a:t>
          </a:r>
          <a:endParaRPr lang="en-SG" sz="1400" dirty="0">
            <a:latin typeface="Calibri Light" panose="020F0302020204030204" pitchFamily="34" charset="0"/>
            <a:cs typeface="Calibri Light" panose="020F0302020204030204" pitchFamily="34" charset="0"/>
          </a:endParaRPr>
        </a:p>
      </dgm:t>
    </dgm:pt>
    <dgm:pt modelId="{AF8F5A98-17D6-4C7C-B2A7-20D1A83C3E0C}" type="parTrans" cxnId="{890C5BB8-CF6A-4373-A361-F3D8C4497D6F}">
      <dgm:prSet/>
      <dgm:spPr/>
      <dgm:t>
        <a:bodyPr/>
        <a:lstStyle/>
        <a:p>
          <a:endParaRPr lang="en-SG"/>
        </a:p>
      </dgm:t>
    </dgm:pt>
    <dgm:pt modelId="{C45F7639-5DB0-4A6A-A0EE-C993DFF2FD94}" type="sibTrans" cxnId="{890C5BB8-CF6A-4373-A361-F3D8C4497D6F}">
      <dgm:prSet/>
      <dgm:spPr/>
      <dgm:t>
        <a:bodyPr/>
        <a:lstStyle/>
        <a:p>
          <a:endParaRPr lang="en-SG"/>
        </a:p>
      </dgm:t>
    </dgm:pt>
    <dgm:pt modelId="{16A3C036-EA72-41AB-9F0E-4F2DCDEA409D}">
      <dgm:prSet phldrT="[Text]" custT="1"/>
      <dgm:spPr/>
      <dgm:t>
        <a:bodyPr/>
        <a:lstStyle/>
        <a:p>
          <a:pPr algn="l"/>
          <a:r>
            <a:rPr lang="en-SG" sz="1400" dirty="0">
              <a:latin typeface="Calibri Light" panose="020F0302020204030204" pitchFamily="34" charset="0"/>
              <a:cs typeface="Calibri Light" panose="020F0302020204030204" pitchFamily="34" charset="0"/>
            </a:rPr>
            <a:t>Affects concentration and memory, weakening one’s ability to learn </a:t>
          </a:r>
        </a:p>
      </dgm:t>
    </dgm:pt>
    <dgm:pt modelId="{2208217C-A802-4216-9803-41A02745FBA7}" type="parTrans" cxnId="{B0DF9133-A343-49E8-9863-E2A31CF82909}">
      <dgm:prSet/>
      <dgm:spPr/>
      <dgm:t>
        <a:bodyPr/>
        <a:lstStyle/>
        <a:p>
          <a:endParaRPr lang="en-SG"/>
        </a:p>
      </dgm:t>
    </dgm:pt>
    <dgm:pt modelId="{ACA5665D-4286-427F-AF10-1822BEDE27B8}" type="sibTrans" cxnId="{B0DF9133-A343-49E8-9863-E2A31CF82909}">
      <dgm:prSet/>
      <dgm:spPr/>
      <dgm:t>
        <a:bodyPr/>
        <a:lstStyle/>
        <a:p>
          <a:endParaRPr lang="en-SG"/>
        </a:p>
      </dgm:t>
    </dgm:pt>
    <dgm:pt modelId="{0A3DDF96-A22C-4D35-A4E7-653413D0DF3B}">
      <dgm:prSet phldrT="[Text]" custT="1"/>
      <dgm:spPr>
        <a:solidFill>
          <a:srgbClr val="FFCCCC">
            <a:alpha val="89804"/>
          </a:srgbClr>
        </a:solidFill>
        <a:ln>
          <a:solidFill>
            <a:srgbClr val="FFCCCC">
              <a:alpha val="90000"/>
            </a:srgbClr>
          </a:solidFill>
        </a:ln>
      </dgm:spPr>
      <dgm:t>
        <a:bodyPr/>
        <a:lstStyle/>
        <a:p>
          <a:r>
            <a:rPr lang="en-SG" sz="1400" dirty="0">
              <a:latin typeface="Calibri Light" panose="020F0302020204030204" pitchFamily="34" charset="0"/>
              <a:cs typeface="Calibri Light" panose="020F0302020204030204" pitchFamily="34" charset="0"/>
            </a:rPr>
            <a:t>Distorted thinking and perception</a:t>
          </a:r>
        </a:p>
      </dgm:t>
    </dgm:pt>
    <dgm:pt modelId="{BF5099B4-EF67-4CF1-B943-09F1CB4AB7EA}" type="parTrans" cxnId="{9F49F9A9-21F4-45A3-AC1F-7039CDDA25F7}">
      <dgm:prSet/>
      <dgm:spPr/>
      <dgm:t>
        <a:bodyPr/>
        <a:lstStyle/>
        <a:p>
          <a:endParaRPr lang="en-SG"/>
        </a:p>
      </dgm:t>
    </dgm:pt>
    <dgm:pt modelId="{0EC68FE8-8037-410C-8D00-449875D20F71}" type="sibTrans" cxnId="{9F49F9A9-21F4-45A3-AC1F-7039CDDA25F7}">
      <dgm:prSet/>
      <dgm:spPr/>
      <dgm:t>
        <a:bodyPr/>
        <a:lstStyle/>
        <a:p>
          <a:endParaRPr lang="en-SG"/>
        </a:p>
      </dgm:t>
    </dgm:pt>
    <dgm:pt modelId="{CE549854-237E-44CF-A48C-B72B100EF298}">
      <dgm:prSet phldrT="[Text]" custT="1"/>
      <dgm:spPr>
        <a:solidFill>
          <a:srgbClr val="FFCCCC">
            <a:alpha val="89804"/>
          </a:srgbClr>
        </a:solidFill>
        <a:ln>
          <a:solidFill>
            <a:srgbClr val="FFCCCC">
              <a:alpha val="90000"/>
            </a:srgbClr>
          </a:solidFill>
        </a:ln>
      </dgm:spPr>
      <dgm:t>
        <a:bodyPr/>
        <a:lstStyle/>
        <a:p>
          <a:r>
            <a:rPr lang="en-SG" sz="1400" dirty="0">
              <a:latin typeface="Calibri Light" panose="020F0302020204030204" pitchFamily="34" charset="0"/>
              <a:cs typeface="Calibri Light" panose="020F0302020204030204" pitchFamily="34" charset="0"/>
            </a:rPr>
            <a:t>Slow reaction, poor balance and co-ordination</a:t>
          </a:r>
        </a:p>
      </dgm:t>
    </dgm:pt>
    <dgm:pt modelId="{53B45061-C32A-4221-B7B3-AD14B003D15B}" type="parTrans" cxnId="{9ACC9CC8-4288-40E1-A7A5-B9A37B1270B5}">
      <dgm:prSet/>
      <dgm:spPr/>
      <dgm:t>
        <a:bodyPr/>
        <a:lstStyle/>
        <a:p>
          <a:endParaRPr lang="en-SG"/>
        </a:p>
      </dgm:t>
    </dgm:pt>
    <dgm:pt modelId="{E06C26BB-CBB5-4F05-8566-949617980948}" type="sibTrans" cxnId="{9ACC9CC8-4288-40E1-A7A5-B9A37B1270B5}">
      <dgm:prSet/>
      <dgm:spPr/>
      <dgm:t>
        <a:bodyPr/>
        <a:lstStyle/>
        <a:p>
          <a:endParaRPr lang="en-SG"/>
        </a:p>
      </dgm:t>
    </dgm:pt>
    <dgm:pt modelId="{0AE82D32-1A99-4DC2-B144-AA19285C234F}">
      <dgm:prSet phldrT="[Text]" custT="1"/>
      <dgm:spPr>
        <a:solidFill>
          <a:srgbClr val="FFCCCC">
            <a:alpha val="89804"/>
          </a:srgbClr>
        </a:solidFill>
        <a:ln>
          <a:solidFill>
            <a:srgbClr val="FFCCCC">
              <a:alpha val="90000"/>
            </a:srgbClr>
          </a:solidFill>
        </a:ln>
      </dgm:spPr>
      <dgm:t>
        <a:bodyPr/>
        <a:lstStyle/>
        <a:p>
          <a:r>
            <a:rPr lang="en-SG" sz="1400" dirty="0">
              <a:latin typeface="Calibri Light" panose="020F0302020204030204" pitchFamily="34" charset="0"/>
              <a:cs typeface="Calibri Light" panose="020F0302020204030204" pitchFamily="34" charset="0"/>
            </a:rPr>
            <a:t>Extreme anxiety, depression, confusion and paranoia</a:t>
          </a:r>
        </a:p>
      </dgm:t>
    </dgm:pt>
    <dgm:pt modelId="{F731DEBA-2814-47B2-A803-D048B1382297}" type="parTrans" cxnId="{0A9E0146-4415-4971-9C68-90215E9207E1}">
      <dgm:prSet/>
      <dgm:spPr/>
      <dgm:t>
        <a:bodyPr/>
        <a:lstStyle/>
        <a:p>
          <a:endParaRPr lang="en-SG"/>
        </a:p>
      </dgm:t>
    </dgm:pt>
    <dgm:pt modelId="{3AD23381-6AEA-4C67-86CA-5F5DB023F587}" type="sibTrans" cxnId="{0A9E0146-4415-4971-9C68-90215E9207E1}">
      <dgm:prSet/>
      <dgm:spPr/>
      <dgm:t>
        <a:bodyPr/>
        <a:lstStyle/>
        <a:p>
          <a:endParaRPr lang="en-SG"/>
        </a:p>
      </dgm:t>
    </dgm:pt>
    <dgm:pt modelId="{CC467978-EEFD-4B06-A832-B3ED1F04ECD5}">
      <dgm:prSet phldrT="[Text]" custT="1"/>
      <dgm:spPr>
        <a:solidFill>
          <a:srgbClr val="FFCCCC">
            <a:alpha val="89804"/>
          </a:srgbClr>
        </a:solidFill>
        <a:ln>
          <a:solidFill>
            <a:srgbClr val="FFCCCC">
              <a:alpha val="90000"/>
            </a:srgbClr>
          </a:solidFill>
        </a:ln>
      </dgm:spPr>
      <dgm:t>
        <a:bodyPr/>
        <a:lstStyle/>
        <a:p>
          <a:r>
            <a:rPr lang="en-SG" sz="1400" dirty="0">
              <a:latin typeface="Calibri Light" panose="020F0302020204030204" pitchFamily="34" charset="0"/>
              <a:cs typeface="Calibri Light" panose="020F0302020204030204" pitchFamily="34" charset="0"/>
            </a:rPr>
            <a:t>Especially harmful to youths</a:t>
          </a:r>
        </a:p>
      </dgm:t>
    </dgm:pt>
    <dgm:pt modelId="{008C92F2-E19F-46B7-B9CE-4ED9FEB45A9B}" type="parTrans" cxnId="{CB8B0CFF-5D41-43EA-A5A7-51DCF5A862E2}">
      <dgm:prSet/>
      <dgm:spPr/>
      <dgm:t>
        <a:bodyPr/>
        <a:lstStyle/>
        <a:p>
          <a:endParaRPr lang="en-SG"/>
        </a:p>
      </dgm:t>
    </dgm:pt>
    <dgm:pt modelId="{53569F8B-E930-41E7-A220-C441206B7DCC}" type="sibTrans" cxnId="{CB8B0CFF-5D41-43EA-A5A7-51DCF5A862E2}">
      <dgm:prSet/>
      <dgm:spPr/>
      <dgm:t>
        <a:bodyPr/>
        <a:lstStyle/>
        <a:p>
          <a:endParaRPr lang="en-SG"/>
        </a:p>
      </dgm:t>
    </dgm:pt>
    <dgm:pt modelId="{99C6846B-3D5E-4D88-96D1-A94DE8FEA3CD}">
      <dgm:prSet phldrT="[Text]" custT="1"/>
      <dgm:spPr>
        <a:solidFill>
          <a:srgbClr val="B1EDEC">
            <a:alpha val="90000"/>
          </a:srgbClr>
        </a:solidFill>
        <a:ln>
          <a:solidFill>
            <a:srgbClr val="B1EDEC">
              <a:alpha val="90000"/>
            </a:srgbClr>
          </a:solidFill>
        </a:ln>
      </dgm:spPr>
      <dgm:t>
        <a:bodyPr/>
        <a:lstStyle/>
        <a:p>
          <a:pPr algn="l"/>
          <a:r>
            <a:rPr lang="en-SG" sz="1400" dirty="0">
              <a:latin typeface="Calibri Light" panose="020F0302020204030204" pitchFamily="34" charset="0"/>
              <a:cs typeface="Calibri Light" panose="020F0302020204030204" pitchFamily="34" charset="0"/>
            </a:rPr>
            <a:t>Irritability</a:t>
          </a:r>
        </a:p>
      </dgm:t>
    </dgm:pt>
    <dgm:pt modelId="{9A57D72D-D7B0-488D-ACF0-46E1EDDDE486}" type="parTrans" cxnId="{3F00F3F9-9C36-4589-B82E-9D91875381BB}">
      <dgm:prSet/>
      <dgm:spPr/>
      <dgm:t>
        <a:bodyPr/>
        <a:lstStyle/>
        <a:p>
          <a:endParaRPr lang="en-SG"/>
        </a:p>
      </dgm:t>
    </dgm:pt>
    <dgm:pt modelId="{2756F9CE-A675-4A11-A6C5-87E5F5AE4ADC}" type="sibTrans" cxnId="{3F00F3F9-9C36-4589-B82E-9D91875381BB}">
      <dgm:prSet/>
      <dgm:spPr/>
      <dgm:t>
        <a:bodyPr/>
        <a:lstStyle/>
        <a:p>
          <a:endParaRPr lang="en-SG"/>
        </a:p>
      </dgm:t>
    </dgm:pt>
    <dgm:pt modelId="{728138C2-ECD0-49BE-B27E-47A564CD7FD2}">
      <dgm:prSet phldrT="[Text]" custT="1"/>
      <dgm:spPr>
        <a:solidFill>
          <a:srgbClr val="B1EDEC">
            <a:alpha val="90000"/>
          </a:srgbClr>
        </a:solidFill>
        <a:ln>
          <a:solidFill>
            <a:srgbClr val="B1EDEC">
              <a:alpha val="90000"/>
            </a:srgbClr>
          </a:solidFill>
        </a:ln>
      </dgm:spPr>
      <dgm:t>
        <a:bodyPr/>
        <a:lstStyle/>
        <a:p>
          <a:pPr algn="l"/>
          <a:r>
            <a:rPr lang="en-SG" sz="1400" dirty="0">
              <a:latin typeface="Calibri Light" panose="020F0302020204030204" pitchFamily="34" charset="0"/>
              <a:cs typeface="Calibri Light" panose="020F0302020204030204" pitchFamily="34" charset="0"/>
            </a:rPr>
            <a:t>Anxiety</a:t>
          </a:r>
        </a:p>
      </dgm:t>
    </dgm:pt>
    <dgm:pt modelId="{07E664CC-4B14-4E05-AFDE-F6A1BBC860CA}" type="parTrans" cxnId="{8C61D971-9775-4E10-866F-8657617C029D}">
      <dgm:prSet/>
      <dgm:spPr/>
      <dgm:t>
        <a:bodyPr/>
        <a:lstStyle/>
        <a:p>
          <a:endParaRPr lang="en-SG"/>
        </a:p>
      </dgm:t>
    </dgm:pt>
    <dgm:pt modelId="{B8473CB6-2A03-49BF-917E-591E89F3777E}" type="sibTrans" cxnId="{8C61D971-9775-4E10-866F-8657617C029D}">
      <dgm:prSet/>
      <dgm:spPr/>
      <dgm:t>
        <a:bodyPr/>
        <a:lstStyle/>
        <a:p>
          <a:endParaRPr lang="en-SG"/>
        </a:p>
      </dgm:t>
    </dgm:pt>
    <dgm:pt modelId="{4EC6000E-FE66-41AB-B9A5-F90317B8E711}">
      <dgm:prSet phldrT="[Text]" custT="1"/>
      <dgm:spPr>
        <a:solidFill>
          <a:srgbClr val="B1EDEC">
            <a:alpha val="90000"/>
          </a:srgbClr>
        </a:solidFill>
        <a:ln>
          <a:solidFill>
            <a:srgbClr val="B1EDEC">
              <a:alpha val="90000"/>
            </a:srgbClr>
          </a:solidFill>
        </a:ln>
      </dgm:spPr>
      <dgm:t>
        <a:bodyPr/>
        <a:lstStyle/>
        <a:p>
          <a:pPr algn="l"/>
          <a:r>
            <a:rPr lang="en-SG" sz="1400" dirty="0">
              <a:latin typeface="Calibri Light" panose="020F0302020204030204" pitchFamily="34" charset="0"/>
              <a:cs typeface="Calibri Light" panose="020F0302020204030204" pitchFamily="34" charset="0"/>
            </a:rPr>
            <a:t>Tension</a:t>
          </a:r>
        </a:p>
      </dgm:t>
    </dgm:pt>
    <dgm:pt modelId="{E128E3F1-8B36-4D4B-889D-D4CA1AF56A82}" type="parTrans" cxnId="{17CF6F4C-783F-46AC-97B3-B16BD96F75E2}">
      <dgm:prSet/>
      <dgm:spPr/>
      <dgm:t>
        <a:bodyPr/>
        <a:lstStyle/>
        <a:p>
          <a:endParaRPr lang="en-SG"/>
        </a:p>
      </dgm:t>
    </dgm:pt>
    <dgm:pt modelId="{9558C938-BD98-43CF-BBE8-523C621BDCAC}" type="sibTrans" cxnId="{17CF6F4C-783F-46AC-97B3-B16BD96F75E2}">
      <dgm:prSet/>
      <dgm:spPr/>
      <dgm:t>
        <a:bodyPr/>
        <a:lstStyle/>
        <a:p>
          <a:endParaRPr lang="en-SG"/>
        </a:p>
      </dgm:t>
    </dgm:pt>
    <dgm:pt modelId="{45315FD4-D043-4AF6-A960-1310E10225F6}">
      <dgm:prSet phldrT="[Text]" custT="1"/>
      <dgm:spPr/>
      <dgm:t>
        <a:bodyPr/>
        <a:lstStyle/>
        <a:p>
          <a:pPr algn="l"/>
          <a:r>
            <a:rPr lang="en-SG" sz="1400" dirty="0">
              <a:latin typeface="Calibri Light" panose="020F0302020204030204" pitchFamily="34" charset="0"/>
              <a:cs typeface="Calibri Light" panose="020F0302020204030204" pitchFamily="34" charset="0"/>
            </a:rPr>
            <a:t>Can come in the form of candies</a:t>
          </a:r>
        </a:p>
      </dgm:t>
    </dgm:pt>
    <dgm:pt modelId="{F83801E9-3EEE-48B2-A327-F2B4C54363E0}" type="parTrans" cxnId="{F62DE3D0-9D77-4FFB-A532-DF0AEA0AE593}">
      <dgm:prSet/>
      <dgm:spPr/>
      <dgm:t>
        <a:bodyPr/>
        <a:lstStyle/>
        <a:p>
          <a:endParaRPr lang="en-SG"/>
        </a:p>
      </dgm:t>
    </dgm:pt>
    <dgm:pt modelId="{4D19CD7C-8101-4D7A-B8B1-BA3047F66A12}" type="sibTrans" cxnId="{F62DE3D0-9D77-4FFB-A532-DF0AEA0AE593}">
      <dgm:prSet/>
      <dgm:spPr/>
      <dgm:t>
        <a:bodyPr/>
        <a:lstStyle/>
        <a:p>
          <a:endParaRPr lang="en-SG"/>
        </a:p>
      </dgm:t>
    </dgm:pt>
    <dgm:pt modelId="{23518289-5E49-486B-B864-FAFC928E8295}" type="pres">
      <dgm:prSet presAssocID="{492DC9E6-2887-489A-A56D-B2756D7DFCB9}" presName="Name0" presStyleCnt="0">
        <dgm:presLayoutVars>
          <dgm:dir/>
          <dgm:animLvl val="lvl"/>
          <dgm:resizeHandles val="exact"/>
        </dgm:presLayoutVars>
      </dgm:prSet>
      <dgm:spPr/>
    </dgm:pt>
    <dgm:pt modelId="{A0B7F16C-D73F-45D3-AE13-351A5C80FE65}" type="pres">
      <dgm:prSet presAssocID="{FC2D38B9-D2D5-4D2D-A9B9-B3C9FB38EB60}" presName="composite" presStyleCnt="0"/>
      <dgm:spPr/>
    </dgm:pt>
    <dgm:pt modelId="{6DCF7F53-C4EF-4BB4-BB12-3FBD1D457EDE}" type="pres">
      <dgm:prSet presAssocID="{FC2D38B9-D2D5-4D2D-A9B9-B3C9FB38EB60}" presName="parTx" presStyleLbl="alignNode1" presStyleIdx="0" presStyleCnt="3">
        <dgm:presLayoutVars>
          <dgm:chMax val="0"/>
          <dgm:chPref val="0"/>
          <dgm:bulletEnabled val="1"/>
        </dgm:presLayoutVars>
      </dgm:prSet>
      <dgm:spPr/>
    </dgm:pt>
    <dgm:pt modelId="{3AB81A3E-20F1-43F1-8C2E-C02E5717E1BE}" type="pres">
      <dgm:prSet presAssocID="{FC2D38B9-D2D5-4D2D-A9B9-B3C9FB38EB60}" presName="desTx" presStyleLbl="alignAccFollowNode1" presStyleIdx="0" presStyleCnt="3">
        <dgm:presLayoutVars>
          <dgm:bulletEnabled val="1"/>
        </dgm:presLayoutVars>
      </dgm:prSet>
      <dgm:spPr/>
    </dgm:pt>
    <dgm:pt modelId="{653F661A-00A5-4DBF-A807-66F1AA92C094}" type="pres">
      <dgm:prSet presAssocID="{989EC1F5-F864-4A69-9142-63ABCB6A3C0D}" presName="space" presStyleCnt="0"/>
      <dgm:spPr/>
    </dgm:pt>
    <dgm:pt modelId="{9C562393-3900-46A6-BD95-6B82F4600900}" type="pres">
      <dgm:prSet presAssocID="{FA9BCDA1-4D4A-4851-AACF-1CBD027C2C8C}" presName="composite" presStyleCnt="0"/>
      <dgm:spPr/>
    </dgm:pt>
    <dgm:pt modelId="{ED1B6FF8-54B3-477E-AA11-D1851716A887}" type="pres">
      <dgm:prSet presAssocID="{FA9BCDA1-4D4A-4851-AACF-1CBD027C2C8C}" presName="parTx" presStyleLbl="alignNode1" presStyleIdx="1" presStyleCnt="3">
        <dgm:presLayoutVars>
          <dgm:chMax val="0"/>
          <dgm:chPref val="0"/>
          <dgm:bulletEnabled val="1"/>
        </dgm:presLayoutVars>
      </dgm:prSet>
      <dgm:spPr/>
    </dgm:pt>
    <dgm:pt modelId="{0EA96673-4F3B-4AD5-A98A-1398ADF4B4E0}" type="pres">
      <dgm:prSet presAssocID="{FA9BCDA1-4D4A-4851-AACF-1CBD027C2C8C}" presName="desTx" presStyleLbl="alignAccFollowNode1" presStyleIdx="1" presStyleCnt="3">
        <dgm:presLayoutVars>
          <dgm:bulletEnabled val="1"/>
        </dgm:presLayoutVars>
      </dgm:prSet>
      <dgm:spPr/>
    </dgm:pt>
    <dgm:pt modelId="{3FB1088B-57B1-49A9-9870-62C2DB6E8D21}" type="pres">
      <dgm:prSet presAssocID="{75506BD1-9CA4-4400-A0D4-874E11304B3B}" presName="space" presStyleCnt="0"/>
      <dgm:spPr/>
    </dgm:pt>
    <dgm:pt modelId="{268B86B2-9BCF-4AB0-BA24-CA21DDF2B872}" type="pres">
      <dgm:prSet presAssocID="{938F4001-CCCE-49C0-80AA-A7BFE53ADE89}" presName="composite" presStyleCnt="0"/>
      <dgm:spPr/>
    </dgm:pt>
    <dgm:pt modelId="{A93AF0DA-F82B-4A88-B5A6-6CDF3AFD58B1}" type="pres">
      <dgm:prSet presAssocID="{938F4001-CCCE-49C0-80AA-A7BFE53ADE89}" presName="parTx" presStyleLbl="alignNode1" presStyleIdx="2" presStyleCnt="3">
        <dgm:presLayoutVars>
          <dgm:chMax val="0"/>
          <dgm:chPref val="0"/>
          <dgm:bulletEnabled val="1"/>
        </dgm:presLayoutVars>
      </dgm:prSet>
      <dgm:spPr/>
    </dgm:pt>
    <dgm:pt modelId="{6D7229B4-20BA-4C7D-9DBA-B42323FCBAFD}" type="pres">
      <dgm:prSet presAssocID="{938F4001-CCCE-49C0-80AA-A7BFE53ADE89}" presName="desTx" presStyleLbl="alignAccFollowNode1" presStyleIdx="2" presStyleCnt="3">
        <dgm:presLayoutVars>
          <dgm:bulletEnabled val="1"/>
        </dgm:presLayoutVars>
      </dgm:prSet>
      <dgm:spPr/>
    </dgm:pt>
  </dgm:ptLst>
  <dgm:cxnLst>
    <dgm:cxn modelId="{791F1517-9E76-415A-BBC0-F862D446749D}" type="presOf" srcId="{91DA2146-EA46-4E2E-8B50-7D7A28C59D74}" destId="{6D7229B4-20BA-4C7D-9DBA-B42323FCBAFD}" srcOrd="0" destOrd="0" presId="urn:microsoft.com/office/officeart/2005/8/layout/hList1"/>
    <dgm:cxn modelId="{76BA9A2B-91C2-45F1-9900-B68C1DAFC601}" type="presOf" srcId="{492DC9E6-2887-489A-A56D-B2756D7DFCB9}" destId="{23518289-5E49-486B-B864-FAFC928E8295}" srcOrd="0" destOrd="0" presId="urn:microsoft.com/office/officeart/2005/8/layout/hList1"/>
    <dgm:cxn modelId="{1972E62F-0656-4364-8D42-9DDE5BF93AE9}" type="presOf" srcId="{F4ED1548-B03D-4E28-9487-4E1EC5CE52C4}" destId="{3AB81A3E-20F1-43F1-8C2E-C02E5717E1BE}" srcOrd="0" destOrd="2" presId="urn:microsoft.com/office/officeart/2005/8/layout/hList1"/>
    <dgm:cxn modelId="{B0DF9133-A343-49E8-9863-E2A31CF82909}" srcId="{FC2D38B9-D2D5-4D2D-A9B9-B3C9FB38EB60}" destId="{16A3C036-EA72-41AB-9F0E-4F2DCDEA409D}" srcOrd="3" destOrd="0" parTransId="{2208217C-A802-4216-9803-41A02745FBA7}" sibTransId="{ACA5665D-4286-427F-AF10-1822BEDE27B8}"/>
    <dgm:cxn modelId="{43157F3E-86AE-40D8-9E1F-3CE097BC8AB8}" type="presOf" srcId="{E63513B0-97FD-4D1F-9D0B-945D48274C9A}" destId="{0EA96673-4F3B-4AD5-A98A-1398ADF4B4E0}" srcOrd="0" destOrd="0" presId="urn:microsoft.com/office/officeart/2005/8/layout/hList1"/>
    <dgm:cxn modelId="{0D9B075E-56EA-4100-8233-90C7717770A3}" srcId="{FA9BCDA1-4D4A-4851-AACF-1CBD027C2C8C}" destId="{E63513B0-97FD-4D1F-9D0B-945D48274C9A}" srcOrd="0" destOrd="0" parTransId="{A06B94E0-7C0E-4F36-926A-85C6B8B2835C}" sibTransId="{D1F3883D-1F1D-4E62-8D0A-E2C95AB787D5}"/>
    <dgm:cxn modelId="{6759DA65-47D3-470C-826D-4520288B1B73}" type="presOf" srcId="{FA9BCDA1-4D4A-4851-AACF-1CBD027C2C8C}" destId="{ED1B6FF8-54B3-477E-AA11-D1851716A887}" srcOrd="0" destOrd="0" presId="urn:microsoft.com/office/officeart/2005/8/layout/hList1"/>
    <dgm:cxn modelId="{0A9E0146-4415-4971-9C68-90215E9207E1}" srcId="{FA9BCDA1-4D4A-4851-AACF-1CBD027C2C8C}" destId="{0AE82D32-1A99-4DC2-B144-AA19285C234F}" srcOrd="3" destOrd="0" parTransId="{F731DEBA-2814-47B2-A803-D048B1382297}" sibTransId="{3AD23381-6AEA-4C67-86CA-5F5DB023F587}"/>
    <dgm:cxn modelId="{17CF6F4C-783F-46AC-97B3-B16BD96F75E2}" srcId="{938F4001-CCCE-49C0-80AA-A7BFE53ADE89}" destId="{4EC6000E-FE66-41AB-B9A5-F90317B8E711}" srcOrd="3" destOrd="0" parTransId="{E128E3F1-8B36-4D4B-889D-D4CA1AF56A82}" sibTransId="{9558C938-BD98-43CF-BBE8-523C621BDCAC}"/>
    <dgm:cxn modelId="{8C61D971-9775-4E10-866F-8657617C029D}" srcId="{938F4001-CCCE-49C0-80AA-A7BFE53ADE89}" destId="{728138C2-ECD0-49BE-B27E-47A564CD7FD2}" srcOrd="2" destOrd="0" parTransId="{07E664CC-4B14-4E05-AFDE-F6A1BBC860CA}" sibTransId="{B8473CB6-2A03-49BF-917E-591E89F3777E}"/>
    <dgm:cxn modelId="{0FB4A255-D240-4898-9E99-01736D4A6080}" srcId="{492DC9E6-2887-489A-A56D-B2756D7DFCB9}" destId="{938F4001-CCCE-49C0-80AA-A7BFE53ADE89}" srcOrd="2" destOrd="0" parTransId="{B3ECD869-B0FE-4CF0-BE5D-CE0312C88E72}" sibTransId="{8750C7D9-716A-42A6-BCBC-2A7C8CEBCDDC}"/>
    <dgm:cxn modelId="{4C86DD75-0668-4D9C-8AF0-FAF0D30E1CE6}" type="presOf" srcId="{0AE82D32-1A99-4DC2-B144-AA19285C234F}" destId="{0EA96673-4F3B-4AD5-A98A-1398ADF4B4E0}" srcOrd="0" destOrd="3" presId="urn:microsoft.com/office/officeart/2005/8/layout/hList1"/>
    <dgm:cxn modelId="{A42C817A-CC9D-4B91-93E7-3AAA0F13AB8F}" srcId="{492DC9E6-2887-489A-A56D-B2756D7DFCB9}" destId="{FA9BCDA1-4D4A-4851-AACF-1CBD027C2C8C}" srcOrd="1" destOrd="0" parTransId="{3A28B930-D33E-4CDB-BDF2-1823C3AC03EF}" sibTransId="{75506BD1-9CA4-4400-A0D4-874E11304B3B}"/>
    <dgm:cxn modelId="{36E72791-C74F-4B87-B01B-161C305A15B5}" type="presOf" srcId="{16A3C036-EA72-41AB-9F0E-4F2DCDEA409D}" destId="{3AB81A3E-20F1-43F1-8C2E-C02E5717E1BE}" srcOrd="0" destOrd="3" presId="urn:microsoft.com/office/officeart/2005/8/layout/hList1"/>
    <dgm:cxn modelId="{1F2F5893-695E-4522-961C-291D8A7AFD0C}" type="presOf" srcId="{4EC6000E-FE66-41AB-B9A5-F90317B8E711}" destId="{6D7229B4-20BA-4C7D-9DBA-B42323FCBAFD}" srcOrd="0" destOrd="3" presId="urn:microsoft.com/office/officeart/2005/8/layout/hList1"/>
    <dgm:cxn modelId="{C3DD5995-9C37-47E2-BB1A-0D7572CDE145}" type="presOf" srcId="{CC467978-EEFD-4B06-A832-B3ED1F04ECD5}" destId="{0EA96673-4F3B-4AD5-A98A-1398ADF4B4E0}" srcOrd="0" destOrd="4" presId="urn:microsoft.com/office/officeart/2005/8/layout/hList1"/>
    <dgm:cxn modelId="{D6D6B99C-D297-4BBD-BEE1-1A07316EA910}" srcId="{938F4001-CCCE-49C0-80AA-A7BFE53ADE89}" destId="{91DA2146-EA46-4E2E-8B50-7D7A28C59D74}" srcOrd="0" destOrd="0" parTransId="{5C335CBF-1A64-463A-933A-F92FC09EDBBE}" sibTransId="{506BAC0B-890E-4532-9CA8-750E84900A60}"/>
    <dgm:cxn modelId="{A128D1A4-62AC-428D-BDDB-716060B0C180}" srcId="{FC2D38B9-D2D5-4D2D-A9B9-B3C9FB38EB60}" destId="{A8A7C06A-C23F-4401-842C-3AD8E821B49A}" srcOrd="0" destOrd="0" parTransId="{3389E630-7245-4283-940B-1E01D59DC74F}" sibTransId="{43CA6CE3-D07D-4F50-9DD6-2FDFCB311337}"/>
    <dgm:cxn modelId="{9F49F9A9-21F4-45A3-AC1F-7039CDDA25F7}" srcId="{FA9BCDA1-4D4A-4851-AACF-1CBD027C2C8C}" destId="{0A3DDF96-A22C-4D35-A4E7-653413D0DF3B}" srcOrd="1" destOrd="0" parTransId="{BF5099B4-EF67-4CF1-B943-09F1CB4AB7EA}" sibTransId="{0EC68FE8-8037-410C-8D00-449875D20F71}"/>
    <dgm:cxn modelId="{AA9CA6AF-F616-4CB1-AEB6-AF2BA0AD2B93}" type="presOf" srcId="{45315FD4-D043-4AF6-A960-1310E10225F6}" destId="{3AB81A3E-20F1-43F1-8C2E-C02E5717E1BE}" srcOrd="0" destOrd="1" presId="urn:microsoft.com/office/officeart/2005/8/layout/hList1"/>
    <dgm:cxn modelId="{5FEE71B0-B283-4BB8-B9B1-33B313C7119B}" type="presOf" srcId="{0A3DDF96-A22C-4D35-A4E7-653413D0DF3B}" destId="{0EA96673-4F3B-4AD5-A98A-1398ADF4B4E0}" srcOrd="0" destOrd="1" presId="urn:microsoft.com/office/officeart/2005/8/layout/hList1"/>
    <dgm:cxn modelId="{894CA4B2-1D3A-4BF6-A046-72A77263E685}" type="presOf" srcId="{938F4001-CCCE-49C0-80AA-A7BFE53ADE89}" destId="{A93AF0DA-F82B-4A88-B5A6-6CDF3AFD58B1}" srcOrd="0" destOrd="0" presId="urn:microsoft.com/office/officeart/2005/8/layout/hList1"/>
    <dgm:cxn modelId="{D09C79B6-F1E4-4772-AA75-498F8FB3D8E0}" type="presOf" srcId="{728138C2-ECD0-49BE-B27E-47A564CD7FD2}" destId="{6D7229B4-20BA-4C7D-9DBA-B42323FCBAFD}" srcOrd="0" destOrd="2" presId="urn:microsoft.com/office/officeart/2005/8/layout/hList1"/>
    <dgm:cxn modelId="{890C5BB8-CF6A-4373-A361-F3D8C4497D6F}" srcId="{FC2D38B9-D2D5-4D2D-A9B9-B3C9FB38EB60}" destId="{F4ED1548-B03D-4E28-9487-4E1EC5CE52C4}" srcOrd="2" destOrd="0" parTransId="{AF8F5A98-17D6-4C7C-B2A7-20D1A83C3E0C}" sibTransId="{C45F7639-5DB0-4A6A-A0EE-C993DFF2FD94}"/>
    <dgm:cxn modelId="{82EE4BC7-F8D0-4757-910C-BF506F40AFFE}" type="presOf" srcId="{FC2D38B9-D2D5-4D2D-A9B9-B3C9FB38EB60}" destId="{6DCF7F53-C4EF-4BB4-BB12-3FBD1D457EDE}" srcOrd="0" destOrd="0" presId="urn:microsoft.com/office/officeart/2005/8/layout/hList1"/>
    <dgm:cxn modelId="{648CBBC7-EDA4-4179-8F49-D29B8349384E}" srcId="{492DC9E6-2887-489A-A56D-B2756D7DFCB9}" destId="{FC2D38B9-D2D5-4D2D-A9B9-B3C9FB38EB60}" srcOrd="0" destOrd="0" parTransId="{2D61F61D-BBB1-4E83-B6A4-DC08BDE76204}" sibTransId="{989EC1F5-F864-4A69-9142-63ABCB6A3C0D}"/>
    <dgm:cxn modelId="{9ACC9CC8-4288-40E1-A7A5-B9A37B1270B5}" srcId="{FA9BCDA1-4D4A-4851-AACF-1CBD027C2C8C}" destId="{CE549854-237E-44CF-A48C-B72B100EF298}" srcOrd="2" destOrd="0" parTransId="{53B45061-C32A-4221-B7B3-AD14B003D15B}" sibTransId="{E06C26BB-CBB5-4F05-8566-949617980948}"/>
    <dgm:cxn modelId="{538B0ECA-3C67-4EEB-B366-43A5E3D7067E}" type="presOf" srcId="{99C6846B-3D5E-4D88-96D1-A94DE8FEA3CD}" destId="{6D7229B4-20BA-4C7D-9DBA-B42323FCBAFD}" srcOrd="0" destOrd="1" presId="urn:microsoft.com/office/officeart/2005/8/layout/hList1"/>
    <dgm:cxn modelId="{F62DE3D0-9D77-4FFB-A532-DF0AEA0AE593}" srcId="{FC2D38B9-D2D5-4D2D-A9B9-B3C9FB38EB60}" destId="{45315FD4-D043-4AF6-A960-1310E10225F6}" srcOrd="1" destOrd="0" parTransId="{F83801E9-3EEE-48B2-A327-F2B4C54363E0}" sibTransId="{4D19CD7C-8101-4D7A-B8B1-BA3047F66A12}"/>
    <dgm:cxn modelId="{3F00F3F9-9C36-4589-B82E-9D91875381BB}" srcId="{938F4001-CCCE-49C0-80AA-A7BFE53ADE89}" destId="{99C6846B-3D5E-4D88-96D1-A94DE8FEA3CD}" srcOrd="1" destOrd="0" parTransId="{9A57D72D-D7B0-488D-ACF0-46E1EDDDE486}" sibTransId="{2756F9CE-A675-4A11-A6C5-87E5F5AE4ADC}"/>
    <dgm:cxn modelId="{0511A1FA-D753-4AED-9ABC-919F189FDBB6}" type="presOf" srcId="{A8A7C06A-C23F-4401-842C-3AD8E821B49A}" destId="{3AB81A3E-20F1-43F1-8C2E-C02E5717E1BE}" srcOrd="0" destOrd="0" presId="urn:microsoft.com/office/officeart/2005/8/layout/hList1"/>
    <dgm:cxn modelId="{2AE514FC-C94D-4B94-9DB0-EC10AABBE68D}" type="presOf" srcId="{CE549854-237E-44CF-A48C-B72B100EF298}" destId="{0EA96673-4F3B-4AD5-A98A-1398ADF4B4E0}" srcOrd="0" destOrd="2" presId="urn:microsoft.com/office/officeart/2005/8/layout/hList1"/>
    <dgm:cxn modelId="{CB8B0CFF-5D41-43EA-A5A7-51DCF5A862E2}" srcId="{FA9BCDA1-4D4A-4851-AACF-1CBD027C2C8C}" destId="{CC467978-EEFD-4B06-A832-B3ED1F04ECD5}" srcOrd="4" destOrd="0" parTransId="{008C92F2-E19F-46B7-B9CE-4ED9FEB45A9B}" sibTransId="{53569F8B-E930-41E7-A220-C441206B7DCC}"/>
    <dgm:cxn modelId="{398AF3BC-DA03-41FE-BFCA-1F14FBBACCA8}" type="presParOf" srcId="{23518289-5E49-486B-B864-FAFC928E8295}" destId="{A0B7F16C-D73F-45D3-AE13-351A5C80FE65}" srcOrd="0" destOrd="0" presId="urn:microsoft.com/office/officeart/2005/8/layout/hList1"/>
    <dgm:cxn modelId="{C3B97641-8D17-4EC8-8A8A-10B07E53F4F9}" type="presParOf" srcId="{A0B7F16C-D73F-45D3-AE13-351A5C80FE65}" destId="{6DCF7F53-C4EF-4BB4-BB12-3FBD1D457EDE}" srcOrd="0" destOrd="0" presId="urn:microsoft.com/office/officeart/2005/8/layout/hList1"/>
    <dgm:cxn modelId="{8F2C116C-0EF3-4150-B29E-C226C3DF13AE}" type="presParOf" srcId="{A0B7F16C-D73F-45D3-AE13-351A5C80FE65}" destId="{3AB81A3E-20F1-43F1-8C2E-C02E5717E1BE}" srcOrd="1" destOrd="0" presId="urn:microsoft.com/office/officeart/2005/8/layout/hList1"/>
    <dgm:cxn modelId="{B7D294D7-D486-4337-9206-01857ED60C3F}" type="presParOf" srcId="{23518289-5E49-486B-B864-FAFC928E8295}" destId="{653F661A-00A5-4DBF-A807-66F1AA92C094}" srcOrd="1" destOrd="0" presId="urn:microsoft.com/office/officeart/2005/8/layout/hList1"/>
    <dgm:cxn modelId="{A05C4EE6-B7EB-4CEE-984D-41C42A3BCA0A}" type="presParOf" srcId="{23518289-5E49-486B-B864-FAFC928E8295}" destId="{9C562393-3900-46A6-BD95-6B82F4600900}" srcOrd="2" destOrd="0" presId="urn:microsoft.com/office/officeart/2005/8/layout/hList1"/>
    <dgm:cxn modelId="{9EE429C3-F42D-4426-9426-85127820DD29}" type="presParOf" srcId="{9C562393-3900-46A6-BD95-6B82F4600900}" destId="{ED1B6FF8-54B3-477E-AA11-D1851716A887}" srcOrd="0" destOrd="0" presId="urn:microsoft.com/office/officeart/2005/8/layout/hList1"/>
    <dgm:cxn modelId="{2AC9B79F-2320-4E8A-9752-2B0B8E1F4A16}" type="presParOf" srcId="{9C562393-3900-46A6-BD95-6B82F4600900}" destId="{0EA96673-4F3B-4AD5-A98A-1398ADF4B4E0}" srcOrd="1" destOrd="0" presId="urn:microsoft.com/office/officeart/2005/8/layout/hList1"/>
    <dgm:cxn modelId="{AE047984-8DC8-4FFF-9C95-8260CDAA6C3D}" type="presParOf" srcId="{23518289-5E49-486B-B864-FAFC928E8295}" destId="{3FB1088B-57B1-49A9-9870-62C2DB6E8D21}" srcOrd="3" destOrd="0" presId="urn:microsoft.com/office/officeart/2005/8/layout/hList1"/>
    <dgm:cxn modelId="{AAABD9EE-15FB-4A12-AE2B-B20DE2D2A0CB}" type="presParOf" srcId="{23518289-5E49-486B-B864-FAFC928E8295}" destId="{268B86B2-9BCF-4AB0-BA24-CA21DDF2B872}" srcOrd="4" destOrd="0" presId="urn:microsoft.com/office/officeart/2005/8/layout/hList1"/>
    <dgm:cxn modelId="{D4ACE455-CAB5-45E6-8898-3E31A708DAD1}" type="presParOf" srcId="{268B86B2-9BCF-4AB0-BA24-CA21DDF2B872}" destId="{A93AF0DA-F82B-4A88-B5A6-6CDF3AFD58B1}" srcOrd="0" destOrd="0" presId="urn:microsoft.com/office/officeart/2005/8/layout/hList1"/>
    <dgm:cxn modelId="{0789F96D-0B4B-4DAB-A019-65765B8C8E68}" type="presParOf" srcId="{268B86B2-9BCF-4AB0-BA24-CA21DDF2B872}" destId="{6D7229B4-20BA-4C7D-9DBA-B42323FCBAFD}"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2DC9E6-2887-489A-A56D-B2756D7DFCB9}"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SG"/>
        </a:p>
      </dgm:t>
    </dgm:pt>
    <dgm:pt modelId="{FC2D38B9-D2D5-4D2D-A9B9-B3C9FB38EB60}">
      <dgm:prSet phldrT="[Text]" custT="1"/>
      <dgm:spPr/>
      <dgm:t>
        <a:bodyPr/>
        <a:lstStyle/>
        <a:p>
          <a:r>
            <a:rPr lang="en-SG" sz="2400" b="1" dirty="0">
              <a:latin typeface="Calibri Light" panose="020F0302020204030204" pitchFamily="34" charset="0"/>
              <a:cs typeface="Calibri Light" panose="020F0302020204030204" pitchFamily="34" charset="0"/>
            </a:rPr>
            <a:t>Heroin</a:t>
          </a:r>
        </a:p>
      </dgm:t>
    </dgm:pt>
    <dgm:pt modelId="{2D61F61D-BBB1-4E83-B6A4-DC08BDE76204}" type="parTrans" cxnId="{648CBBC7-EDA4-4179-8F49-D29B8349384E}">
      <dgm:prSet/>
      <dgm:spPr/>
      <dgm:t>
        <a:bodyPr/>
        <a:lstStyle/>
        <a:p>
          <a:endParaRPr lang="en-SG" sz="1400">
            <a:latin typeface="Calibri Light" panose="020F0302020204030204" pitchFamily="34" charset="0"/>
            <a:cs typeface="Calibri Light" panose="020F0302020204030204" pitchFamily="34" charset="0"/>
          </a:endParaRPr>
        </a:p>
      </dgm:t>
    </dgm:pt>
    <dgm:pt modelId="{989EC1F5-F864-4A69-9142-63ABCB6A3C0D}" type="sibTrans" cxnId="{648CBBC7-EDA4-4179-8F49-D29B8349384E}">
      <dgm:prSet/>
      <dgm:spPr/>
      <dgm:t>
        <a:bodyPr/>
        <a:lstStyle/>
        <a:p>
          <a:endParaRPr lang="en-SG" sz="1400">
            <a:latin typeface="Calibri Light" panose="020F0302020204030204" pitchFamily="34" charset="0"/>
            <a:cs typeface="Calibri Light" panose="020F0302020204030204" pitchFamily="34" charset="0"/>
          </a:endParaRPr>
        </a:p>
      </dgm:t>
    </dgm:pt>
    <dgm:pt modelId="{FA9BCDA1-4D4A-4851-AACF-1CBD027C2C8C}">
      <dgm:prSet phldrT="[Text]" custT="1"/>
      <dgm:spPr>
        <a:solidFill>
          <a:srgbClr val="FF7C80"/>
        </a:solidFill>
        <a:ln>
          <a:solidFill>
            <a:srgbClr val="FF7C80"/>
          </a:solidFill>
        </a:ln>
      </dgm:spPr>
      <dgm:t>
        <a:bodyPr/>
        <a:lstStyle/>
        <a:p>
          <a:pPr algn="r"/>
          <a:r>
            <a:rPr lang="en-SG" sz="2000" b="1" dirty="0">
              <a:latin typeface="Calibri Light" panose="020F0302020204030204" pitchFamily="34" charset="0"/>
              <a:cs typeface="Calibri Light" panose="020F0302020204030204" pitchFamily="34" charset="0"/>
            </a:rPr>
            <a:t>     Effects and Dangers</a:t>
          </a:r>
        </a:p>
      </dgm:t>
    </dgm:pt>
    <dgm:pt modelId="{3A28B930-D33E-4CDB-BDF2-1823C3AC03EF}" type="parTrans" cxnId="{A42C817A-CC9D-4B91-93E7-3AAA0F13AB8F}">
      <dgm:prSet/>
      <dgm:spPr/>
      <dgm:t>
        <a:bodyPr/>
        <a:lstStyle/>
        <a:p>
          <a:endParaRPr lang="en-SG" sz="1400">
            <a:latin typeface="Calibri Light" panose="020F0302020204030204" pitchFamily="34" charset="0"/>
            <a:cs typeface="Calibri Light" panose="020F0302020204030204" pitchFamily="34" charset="0"/>
          </a:endParaRPr>
        </a:p>
      </dgm:t>
    </dgm:pt>
    <dgm:pt modelId="{75506BD1-9CA4-4400-A0D4-874E11304B3B}" type="sibTrans" cxnId="{A42C817A-CC9D-4B91-93E7-3AAA0F13AB8F}">
      <dgm:prSet/>
      <dgm:spPr/>
      <dgm:t>
        <a:bodyPr/>
        <a:lstStyle/>
        <a:p>
          <a:endParaRPr lang="en-SG" sz="1400">
            <a:latin typeface="Calibri Light" panose="020F0302020204030204" pitchFamily="34" charset="0"/>
            <a:cs typeface="Calibri Light" panose="020F0302020204030204" pitchFamily="34" charset="0"/>
          </a:endParaRPr>
        </a:p>
      </dgm:t>
    </dgm:pt>
    <dgm:pt modelId="{E63513B0-97FD-4D1F-9D0B-945D48274C9A}">
      <dgm:prSet phldrT="[Text]" custT="1"/>
      <dgm:spPr>
        <a:solidFill>
          <a:srgbClr val="FFCCCC">
            <a:alpha val="89804"/>
          </a:srgbClr>
        </a:solidFill>
        <a:ln>
          <a:solidFill>
            <a:srgbClr val="FFCCCC">
              <a:alpha val="90000"/>
            </a:srgbClr>
          </a:solidFill>
        </a:ln>
      </dgm:spPr>
      <dgm:t>
        <a:bodyPr/>
        <a:lstStyle/>
        <a:p>
          <a:r>
            <a:rPr lang="en-SG" sz="1400" dirty="0">
              <a:latin typeface="Calibri Light" panose="020F0302020204030204" pitchFamily="34" charset="0"/>
              <a:cs typeface="Calibri Light" panose="020F0302020204030204" pitchFamily="34" charset="0"/>
            </a:rPr>
            <a:t>Lowered heart rate and respiration</a:t>
          </a:r>
        </a:p>
      </dgm:t>
    </dgm:pt>
    <dgm:pt modelId="{A06B94E0-7C0E-4F36-926A-85C6B8B2835C}" type="parTrans" cxnId="{0D9B075E-56EA-4100-8233-90C7717770A3}">
      <dgm:prSet/>
      <dgm:spPr/>
      <dgm:t>
        <a:bodyPr/>
        <a:lstStyle/>
        <a:p>
          <a:endParaRPr lang="en-SG" sz="1400">
            <a:latin typeface="Calibri Light" panose="020F0302020204030204" pitchFamily="34" charset="0"/>
            <a:cs typeface="Calibri Light" panose="020F0302020204030204" pitchFamily="34" charset="0"/>
          </a:endParaRPr>
        </a:p>
      </dgm:t>
    </dgm:pt>
    <dgm:pt modelId="{D1F3883D-1F1D-4E62-8D0A-E2C95AB787D5}" type="sibTrans" cxnId="{0D9B075E-56EA-4100-8233-90C7717770A3}">
      <dgm:prSet/>
      <dgm:spPr/>
      <dgm:t>
        <a:bodyPr/>
        <a:lstStyle/>
        <a:p>
          <a:endParaRPr lang="en-SG" sz="1400">
            <a:latin typeface="Calibri Light" panose="020F0302020204030204" pitchFamily="34" charset="0"/>
            <a:cs typeface="Calibri Light" panose="020F0302020204030204" pitchFamily="34" charset="0"/>
          </a:endParaRPr>
        </a:p>
      </dgm:t>
    </dgm:pt>
    <dgm:pt modelId="{938F4001-CCCE-49C0-80AA-A7BFE53ADE89}">
      <dgm:prSet phldrT="[Text]" custT="1"/>
      <dgm:spPr>
        <a:solidFill>
          <a:srgbClr val="33CCCC"/>
        </a:solidFill>
        <a:ln>
          <a:solidFill>
            <a:srgbClr val="33CCCC"/>
          </a:solidFill>
        </a:ln>
      </dgm:spPr>
      <dgm:t>
        <a:bodyPr/>
        <a:lstStyle/>
        <a:p>
          <a:pPr algn="r"/>
          <a:r>
            <a:rPr lang="en-SG" sz="1800" b="1" dirty="0">
              <a:latin typeface="Calibri Light" panose="020F0302020204030204" pitchFamily="34" charset="0"/>
              <a:cs typeface="Calibri Light" panose="020F0302020204030204" pitchFamily="34" charset="0"/>
            </a:rPr>
            <a:t>Withdrawal Symptoms</a:t>
          </a:r>
        </a:p>
      </dgm:t>
    </dgm:pt>
    <dgm:pt modelId="{B3ECD869-B0FE-4CF0-BE5D-CE0312C88E72}" type="parTrans" cxnId="{0FB4A255-D240-4898-9E99-01736D4A6080}">
      <dgm:prSet/>
      <dgm:spPr/>
      <dgm:t>
        <a:bodyPr/>
        <a:lstStyle/>
        <a:p>
          <a:endParaRPr lang="en-SG" sz="1400">
            <a:latin typeface="Calibri Light" panose="020F0302020204030204" pitchFamily="34" charset="0"/>
            <a:cs typeface="Calibri Light" panose="020F0302020204030204" pitchFamily="34" charset="0"/>
          </a:endParaRPr>
        </a:p>
      </dgm:t>
    </dgm:pt>
    <dgm:pt modelId="{8750C7D9-716A-42A6-BCBC-2A7C8CEBCDDC}" type="sibTrans" cxnId="{0FB4A255-D240-4898-9E99-01736D4A6080}">
      <dgm:prSet/>
      <dgm:spPr/>
      <dgm:t>
        <a:bodyPr/>
        <a:lstStyle/>
        <a:p>
          <a:endParaRPr lang="en-SG" sz="1400">
            <a:latin typeface="Calibri Light" panose="020F0302020204030204" pitchFamily="34" charset="0"/>
            <a:cs typeface="Calibri Light" panose="020F0302020204030204" pitchFamily="34" charset="0"/>
          </a:endParaRPr>
        </a:p>
      </dgm:t>
    </dgm:pt>
    <dgm:pt modelId="{91DA2146-EA46-4E2E-8B50-7D7A28C59D74}">
      <dgm:prSet phldrT="[Text]" custT="1"/>
      <dgm:spPr>
        <a:solidFill>
          <a:srgbClr val="B1EDEC">
            <a:alpha val="90000"/>
          </a:srgbClr>
        </a:solidFill>
        <a:ln>
          <a:solidFill>
            <a:srgbClr val="B1EDEC">
              <a:alpha val="90000"/>
            </a:srgbClr>
          </a:solidFill>
        </a:ln>
      </dgm:spPr>
      <dgm:t>
        <a:bodyPr/>
        <a:lstStyle/>
        <a:p>
          <a:pPr algn="l"/>
          <a:r>
            <a:rPr lang="en-SG" sz="1400" dirty="0">
              <a:latin typeface="Calibri Light" panose="020F0302020204030204" pitchFamily="34" charset="0"/>
              <a:cs typeface="Calibri Light" panose="020F0302020204030204" pitchFamily="34" charset="0"/>
            </a:rPr>
            <a:t>Insomnia</a:t>
          </a:r>
        </a:p>
      </dgm:t>
    </dgm:pt>
    <dgm:pt modelId="{5C335CBF-1A64-463A-933A-F92FC09EDBBE}" type="parTrans" cxnId="{D6D6B99C-D297-4BBD-BEE1-1A07316EA910}">
      <dgm:prSet/>
      <dgm:spPr/>
      <dgm:t>
        <a:bodyPr/>
        <a:lstStyle/>
        <a:p>
          <a:endParaRPr lang="en-SG" sz="1400">
            <a:latin typeface="Calibri Light" panose="020F0302020204030204" pitchFamily="34" charset="0"/>
            <a:cs typeface="Calibri Light" panose="020F0302020204030204" pitchFamily="34" charset="0"/>
          </a:endParaRPr>
        </a:p>
      </dgm:t>
    </dgm:pt>
    <dgm:pt modelId="{506BAC0B-890E-4532-9CA8-750E84900A60}" type="sibTrans" cxnId="{D6D6B99C-D297-4BBD-BEE1-1A07316EA910}">
      <dgm:prSet/>
      <dgm:spPr/>
      <dgm:t>
        <a:bodyPr/>
        <a:lstStyle/>
        <a:p>
          <a:endParaRPr lang="en-SG" sz="1400">
            <a:latin typeface="Calibri Light" panose="020F0302020204030204" pitchFamily="34" charset="0"/>
            <a:cs typeface="Calibri Light" panose="020F0302020204030204" pitchFamily="34" charset="0"/>
          </a:endParaRPr>
        </a:p>
      </dgm:t>
    </dgm:pt>
    <dgm:pt modelId="{A8A7C06A-C23F-4401-842C-3AD8E821B49A}">
      <dgm:prSet phldrT="[Text]" custT="1"/>
      <dgm:spPr/>
      <dgm:t>
        <a:bodyPr/>
        <a:lstStyle/>
        <a:p>
          <a:pPr algn="l"/>
          <a:r>
            <a:rPr lang="en-SG" sz="1400" dirty="0">
              <a:latin typeface="Calibri Light" panose="020F0302020204030204" pitchFamily="34" charset="0"/>
              <a:cs typeface="Calibri Light" panose="020F0302020204030204" pitchFamily="34" charset="0"/>
            </a:rPr>
            <a:t>Powerful and very addictive</a:t>
          </a:r>
        </a:p>
      </dgm:t>
    </dgm:pt>
    <dgm:pt modelId="{3389E630-7245-4283-940B-1E01D59DC74F}" type="parTrans" cxnId="{A128D1A4-62AC-428D-BDDB-716060B0C180}">
      <dgm:prSet/>
      <dgm:spPr/>
      <dgm:t>
        <a:bodyPr/>
        <a:lstStyle/>
        <a:p>
          <a:endParaRPr lang="en-SG"/>
        </a:p>
      </dgm:t>
    </dgm:pt>
    <dgm:pt modelId="{43CA6CE3-D07D-4F50-9DD6-2FDFCB311337}" type="sibTrans" cxnId="{A128D1A4-62AC-428D-BDDB-716060B0C180}">
      <dgm:prSet/>
      <dgm:spPr/>
      <dgm:t>
        <a:bodyPr/>
        <a:lstStyle/>
        <a:p>
          <a:endParaRPr lang="en-SG"/>
        </a:p>
      </dgm:t>
    </dgm:pt>
    <dgm:pt modelId="{A948E239-5120-477D-A85F-C0BF388928E8}">
      <dgm:prSet phldrT="[Text]" custT="1"/>
      <dgm:spPr>
        <a:solidFill>
          <a:srgbClr val="FFCCCC">
            <a:alpha val="89804"/>
          </a:srgbClr>
        </a:solidFill>
        <a:ln>
          <a:solidFill>
            <a:srgbClr val="FFCCCC">
              <a:alpha val="90000"/>
            </a:srgbClr>
          </a:solidFill>
        </a:ln>
      </dgm:spPr>
      <dgm:t>
        <a:bodyPr/>
        <a:lstStyle/>
        <a:p>
          <a:r>
            <a:rPr lang="en-SG" sz="1400" dirty="0">
              <a:latin typeface="Calibri Light" panose="020F0302020204030204" pitchFamily="34" charset="0"/>
              <a:cs typeface="Calibri Light" panose="020F0302020204030204" pitchFamily="34" charset="0"/>
            </a:rPr>
            <a:t>Damage to lungs, kidneys and liver</a:t>
          </a:r>
        </a:p>
      </dgm:t>
    </dgm:pt>
    <dgm:pt modelId="{A1873A15-4ED4-44E0-80F1-AF192AA0A8DD}" type="parTrans" cxnId="{AEA0B293-74FC-4F53-98A8-352F538D5692}">
      <dgm:prSet/>
      <dgm:spPr/>
      <dgm:t>
        <a:bodyPr/>
        <a:lstStyle/>
        <a:p>
          <a:endParaRPr lang="en-SG"/>
        </a:p>
      </dgm:t>
    </dgm:pt>
    <dgm:pt modelId="{F7D2ECBF-800F-416A-928F-AEFE7AA453FE}" type="sibTrans" cxnId="{AEA0B293-74FC-4F53-98A8-352F538D5692}">
      <dgm:prSet/>
      <dgm:spPr/>
      <dgm:t>
        <a:bodyPr/>
        <a:lstStyle/>
        <a:p>
          <a:endParaRPr lang="en-SG"/>
        </a:p>
      </dgm:t>
    </dgm:pt>
    <dgm:pt modelId="{E68BDF26-9B4D-4B3B-ACC0-79D7EEDC32A4}">
      <dgm:prSet phldrT="[Text]" custT="1"/>
      <dgm:spPr>
        <a:solidFill>
          <a:srgbClr val="FFCCCC">
            <a:alpha val="89804"/>
          </a:srgbClr>
        </a:solidFill>
        <a:ln>
          <a:solidFill>
            <a:srgbClr val="FFCCCC">
              <a:alpha val="90000"/>
            </a:srgbClr>
          </a:solidFill>
        </a:ln>
      </dgm:spPr>
      <dgm:t>
        <a:bodyPr/>
        <a:lstStyle/>
        <a:p>
          <a:r>
            <a:rPr lang="en-SG" sz="1400" dirty="0">
              <a:latin typeface="Calibri Light" panose="020F0302020204030204" pitchFamily="34" charset="0"/>
              <a:cs typeface="Calibri Light" panose="020F0302020204030204" pitchFamily="34" charset="0"/>
            </a:rPr>
            <a:t>Dull feeling and tiredness</a:t>
          </a:r>
        </a:p>
      </dgm:t>
    </dgm:pt>
    <dgm:pt modelId="{92096BBF-A22E-496A-94E8-1F7D43DA61CE}" type="parTrans" cxnId="{94543E16-EE99-4999-96B7-EDE6322D03A0}">
      <dgm:prSet/>
      <dgm:spPr/>
      <dgm:t>
        <a:bodyPr/>
        <a:lstStyle/>
        <a:p>
          <a:endParaRPr lang="en-SG"/>
        </a:p>
      </dgm:t>
    </dgm:pt>
    <dgm:pt modelId="{4F9C22B3-10E7-4A7D-BF39-425D8C4F3AFA}" type="sibTrans" cxnId="{94543E16-EE99-4999-96B7-EDE6322D03A0}">
      <dgm:prSet/>
      <dgm:spPr/>
      <dgm:t>
        <a:bodyPr/>
        <a:lstStyle/>
        <a:p>
          <a:endParaRPr lang="en-SG"/>
        </a:p>
      </dgm:t>
    </dgm:pt>
    <dgm:pt modelId="{0B134DFC-4FF4-4B18-8800-BF71869C3A31}">
      <dgm:prSet phldrT="[Text]" custT="1"/>
      <dgm:spPr>
        <a:solidFill>
          <a:srgbClr val="FFCCCC">
            <a:alpha val="89804"/>
          </a:srgbClr>
        </a:solidFill>
        <a:ln>
          <a:solidFill>
            <a:srgbClr val="FFCCCC">
              <a:alpha val="90000"/>
            </a:srgbClr>
          </a:solidFill>
        </a:ln>
      </dgm:spPr>
      <dgm:t>
        <a:bodyPr/>
        <a:lstStyle/>
        <a:p>
          <a:r>
            <a:rPr lang="en-SG" sz="1400" dirty="0">
              <a:latin typeface="Calibri Light" panose="020F0302020204030204" pitchFamily="34" charset="0"/>
              <a:cs typeface="Calibri Light" panose="020F0302020204030204" pitchFamily="34" charset="0"/>
            </a:rPr>
            <a:t>Difficulty in concentrating</a:t>
          </a:r>
        </a:p>
      </dgm:t>
    </dgm:pt>
    <dgm:pt modelId="{C69D7B51-5D0D-4435-A1F9-74563AD031DA}" type="parTrans" cxnId="{F9A5D7B5-2AF2-4869-8F02-CC529BDD838E}">
      <dgm:prSet/>
      <dgm:spPr/>
      <dgm:t>
        <a:bodyPr/>
        <a:lstStyle/>
        <a:p>
          <a:endParaRPr lang="en-SG"/>
        </a:p>
      </dgm:t>
    </dgm:pt>
    <dgm:pt modelId="{61F47E5C-9519-44BB-B75B-6C13F217F284}" type="sibTrans" cxnId="{F9A5D7B5-2AF2-4869-8F02-CC529BDD838E}">
      <dgm:prSet/>
      <dgm:spPr/>
      <dgm:t>
        <a:bodyPr/>
        <a:lstStyle/>
        <a:p>
          <a:endParaRPr lang="en-SG"/>
        </a:p>
      </dgm:t>
    </dgm:pt>
    <dgm:pt modelId="{EFAEF3DE-40FA-44C4-B4FA-3F00B9B40DBE}">
      <dgm:prSet phldrT="[Text]" custT="1"/>
      <dgm:spPr>
        <a:solidFill>
          <a:srgbClr val="FFCCCC">
            <a:alpha val="89804"/>
          </a:srgbClr>
        </a:solidFill>
        <a:ln>
          <a:solidFill>
            <a:srgbClr val="FFCCCC">
              <a:alpha val="90000"/>
            </a:srgbClr>
          </a:solidFill>
        </a:ln>
      </dgm:spPr>
      <dgm:t>
        <a:bodyPr/>
        <a:lstStyle/>
        <a:p>
          <a:r>
            <a:rPr lang="en-SG" sz="1400" dirty="0">
              <a:latin typeface="Calibri Light" panose="020F0302020204030204" pitchFamily="34" charset="0"/>
              <a:cs typeface="Calibri Light" panose="020F0302020204030204" pitchFamily="34" charset="0"/>
            </a:rPr>
            <a:t>Constipation</a:t>
          </a:r>
        </a:p>
      </dgm:t>
    </dgm:pt>
    <dgm:pt modelId="{6A476278-BFE8-4856-895A-3134ED230748}" type="parTrans" cxnId="{7FE4B6DB-51BA-49ED-8BC5-81DE85E6404B}">
      <dgm:prSet/>
      <dgm:spPr/>
      <dgm:t>
        <a:bodyPr/>
        <a:lstStyle/>
        <a:p>
          <a:endParaRPr lang="en-SG"/>
        </a:p>
      </dgm:t>
    </dgm:pt>
    <dgm:pt modelId="{941302C2-614A-4E98-B95E-4958A93F78AD}" type="sibTrans" cxnId="{7FE4B6DB-51BA-49ED-8BC5-81DE85E6404B}">
      <dgm:prSet/>
      <dgm:spPr/>
      <dgm:t>
        <a:bodyPr/>
        <a:lstStyle/>
        <a:p>
          <a:endParaRPr lang="en-SG"/>
        </a:p>
      </dgm:t>
    </dgm:pt>
    <dgm:pt modelId="{58D0CAFB-1207-4F72-BAB1-A7B65DCBE094}">
      <dgm:prSet phldrT="[Text]" custT="1"/>
      <dgm:spPr>
        <a:solidFill>
          <a:srgbClr val="FFCCCC">
            <a:alpha val="89804"/>
          </a:srgbClr>
        </a:solidFill>
        <a:ln>
          <a:solidFill>
            <a:srgbClr val="FFCCCC">
              <a:alpha val="90000"/>
            </a:srgbClr>
          </a:solidFill>
        </a:ln>
      </dgm:spPr>
      <dgm:t>
        <a:bodyPr/>
        <a:lstStyle/>
        <a:p>
          <a:endParaRPr lang="en-SG" sz="1400" dirty="0">
            <a:latin typeface="Calibri Light" panose="020F0302020204030204" pitchFamily="34" charset="0"/>
            <a:cs typeface="Calibri Light" panose="020F0302020204030204" pitchFamily="34" charset="0"/>
          </a:endParaRPr>
        </a:p>
      </dgm:t>
    </dgm:pt>
    <dgm:pt modelId="{A60EBAD5-BC00-41A2-A6AB-D4B784A5CF8C}" type="parTrans" cxnId="{7EDD7E30-2195-47BC-8B1A-A2FE29C1FF76}">
      <dgm:prSet/>
      <dgm:spPr/>
      <dgm:t>
        <a:bodyPr/>
        <a:lstStyle/>
        <a:p>
          <a:endParaRPr lang="en-SG"/>
        </a:p>
      </dgm:t>
    </dgm:pt>
    <dgm:pt modelId="{BF2F2803-EE99-407D-8EE6-72B300E5BF8E}" type="sibTrans" cxnId="{7EDD7E30-2195-47BC-8B1A-A2FE29C1FF76}">
      <dgm:prSet/>
      <dgm:spPr/>
      <dgm:t>
        <a:bodyPr/>
        <a:lstStyle/>
        <a:p>
          <a:endParaRPr lang="en-SG"/>
        </a:p>
      </dgm:t>
    </dgm:pt>
    <dgm:pt modelId="{C59F11B8-1211-493F-B702-699B1933C217}">
      <dgm:prSet phldrT="[Text]" custT="1"/>
      <dgm:spPr>
        <a:solidFill>
          <a:srgbClr val="FFCCCC">
            <a:alpha val="89804"/>
          </a:srgbClr>
        </a:solidFill>
        <a:ln>
          <a:solidFill>
            <a:srgbClr val="FFCCCC">
              <a:alpha val="90000"/>
            </a:srgbClr>
          </a:solidFill>
        </a:ln>
      </dgm:spPr>
      <dgm:t>
        <a:bodyPr/>
        <a:lstStyle/>
        <a:p>
          <a:endParaRPr lang="en-SG" sz="1400" dirty="0">
            <a:latin typeface="Calibri Light" panose="020F0302020204030204" pitchFamily="34" charset="0"/>
            <a:cs typeface="Calibri Light" panose="020F0302020204030204" pitchFamily="34" charset="0"/>
          </a:endParaRPr>
        </a:p>
      </dgm:t>
    </dgm:pt>
    <dgm:pt modelId="{D83C77B6-F158-4D0B-913A-A01B78CAE604}" type="parTrans" cxnId="{D02B24E3-728F-4312-928A-A63E36877A3C}">
      <dgm:prSet/>
      <dgm:spPr/>
      <dgm:t>
        <a:bodyPr/>
        <a:lstStyle/>
        <a:p>
          <a:endParaRPr lang="en-SG"/>
        </a:p>
      </dgm:t>
    </dgm:pt>
    <dgm:pt modelId="{A24E1E0B-AFF0-4C4F-86C5-53C4BEC2B733}" type="sibTrans" cxnId="{D02B24E3-728F-4312-928A-A63E36877A3C}">
      <dgm:prSet/>
      <dgm:spPr/>
      <dgm:t>
        <a:bodyPr/>
        <a:lstStyle/>
        <a:p>
          <a:endParaRPr lang="en-SG"/>
        </a:p>
      </dgm:t>
    </dgm:pt>
    <dgm:pt modelId="{5124A7B2-D49F-4F4C-AF3D-AAB15701E3CC}">
      <dgm:prSet phldrT="[Text]" custT="1"/>
      <dgm:spPr>
        <a:solidFill>
          <a:srgbClr val="FFCCCC">
            <a:alpha val="89804"/>
          </a:srgbClr>
        </a:solidFill>
        <a:ln>
          <a:solidFill>
            <a:srgbClr val="FFCCCC">
              <a:alpha val="90000"/>
            </a:srgbClr>
          </a:solidFill>
        </a:ln>
      </dgm:spPr>
      <dgm:t>
        <a:bodyPr/>
        <a:lstStyle/>
        <a:p>
          <a:endParaRPr lang="en-SG" sz="1400" dirty="0">
            <a:latin typeface="Calibri Light" panose="020F0302020204030204" pitchFamily="34" charset="0"/>
            <a:cs typeface="Calibri Light" panose="020F0302020204030204" pitchFamily="34" charset="0"/>
          </a:endParaRPr>
        </a:p>
      </dgm:t>
    </dgm:pt>
    <dgm:pt modelId="{DEA1BE73-E816-4A34-A5A5-7D920A58B7E2}" type="parTrans" cxnId="{47693CC0-FECE-41B6-B287-F460A6F0D5FC}">
      <dgm:prSet/>
      <dgm:spPr/>
      <dgm:t>
        <a:bodyPr/>
        <a:lstStyle/>
        <a:p>
          <a:endParaRPr lang="en-SG"/>
        </a:p>
      </dgm:t>
    </dgm:pt>
    <dgm:pt modelId="{6BDAEF64-33C0-4272-A044-4D7385093C25}" type="sibTrans" cxnId="{47693CC0-FECE-41B6-B287-F460A6F0D5FC}">
      <dgm:prSet/>
      <dgm:spPr/>
      <dgm:t>
        <a:bodyPr/>
        <a:lstStyle/>
        <a:p>
          <a:endParaRPr lang="en-SG"/>
        </a:p>
      </dgm:t>
    </dgm:pt>
    <dgm:pt modelId="{4BB2AACA-819F-4DE6-A6EF-23AE1D298913}">
      <dgm:prSet phldrT="[Text]" custT="1"/>
      <dgm:spPr/>
      <dgm:t>
        <a:bodyPr/>
        <a:lstStyle/>
        <a:p>
          <a:pPr algn="l"/>
          <a:r>
            <a:rPr lang="en-SG" sz="1400" dirty="0">
              <a:latin typeface="Calibri Light" panose="020F0302020204030204" pitchFamily="34" charset="0"/>
              <a:cs typeface="Calibri Light" panose="020F0302020204030204" pitchFamily="34" charset="0"/>
            </a:rPr>
            <a:t>Comes in granular, powder or solution form</a:t>
          </a:r>
        </a:p>
      </dgm:t>
    </dgm:pt>
    <dgm:pt modelId="{34DFA777-44E4-49B3-BE55-B0EC27DB6CEC}" type="parTrans" cxnId="{920D7324-6D5F-48E7-B5ED-155166989FA6}">
      <dgm:prSet/>
      <dgm:spPr/>
      <dgm:t>
        <a:bodyPr/>
        <a:lstStyle/>
        <a:p>
          <a:endParaRPr lang="en-SG"/>
        </a:p>
      </dgm:t>
    </dgm:pt>
    <dgm:pt modelId="{CA3DAAF4-BBEB-4C55-936A-3AD186EB5E2B}" type="sibTrans" cxnId="{920D7324-6D5F-48E7-B5ED-155166989FA6}">
      <dgm:prSet/>
      <dgm:spPr/>
      <dgm:t>
        <a:bodyPr/>
        <a:lstStyle/>
        <a:p>
          <a:endParaRPr lang="en-SG"/>
        </a:p>
      </dgm:t>
    </dgm:pt>
    <dgm:pt modelId="{C3D22A9B-D4B1-4A86-ACF5-83969703E739}">
      <dgm:prSet phldrT="[Text]" custT="1"/>
      <dgm:spPr/>
      <dgm:t>
        <a:bodyPr/>
        <a:lstStyle/>
        <a:p>
          <a:pPr algn="l"/>
          <a:r>
            <a:rPr lang="en-SG" sz="1400" dirty="0">
              <a:latin typeface="Calibri Light" panose="020F0302020204030204" pitchFamily="34" charset="0"/>
              <a:cs typeface="Calibri Light" panose="020F0302020204030204" pitchFamily="34" charset="0"/>
            </a:rPr>
            <a:t>Can be in whitish or brownish in colour </a:t>
          </a:r>
        </a:p>
      </dgm:t>
    </dgm:pt>
    <dgm:pt modelId="{8A169984-1942-4348-809F-22AB85A76FA9}" type="parTrans" cxnId="{8D33505B-7987-454F-AB9D-653FA57C71AC}">
      <dgm:prSet/>
      <dgm:spPr/>
      <dgm:t>
        <a:bodyPr/>
        <a:lstStyle/>
        <a:p>
          <a:endParaRPr lang="en-SG"/>
        </a:p>
      </dgm:t>
    </dgm:pt>
    <dgm:pt modelId="{8E9EF6C7-5869-4A04-918D-6D51F7496935}" type="sibTrans" cxnId="{8D33505B-7987-454F-AB9D-653FA57C71AC}">
      <dgm:prSet/>
      <dgm:spPr/>
      <dgm:t>
        <a:bodyPr/>
        <a:lstStyle/>
        <a:p>
          <a:endParaRPr lang="en-SG"/>
        </a:p>
      </dgm:t>
    </dgm:pt>
    <dgm:pt modelId="{C833D650-4299-4DAB-9C2C-B216FFFE2DA0}">
      <dgm:prSet phldrT="[Text]" custT="1"/>
      <dgm:spPr>
        <a:solidFill>
          <a:srgbClr val="B1EDEC">
            <a:alpha val="90000"/>
          </a:srgbClr>
        </a:solidFill>
        <a:ln>
          <a:solidFill>
            <a:srgbClr val="B1EDEC">
              <a:alpha val="90000"/>
            </a:srgbClr>
          </a:solidFill>
        </a:ln>
      </dgm:spPr>
      <dgm:t>
        <a:bodyPr/>
        <a:lstStyle/>
        <a:p>
          <a:pPr algn="l"/>
          <a:r>
            <a:rPr lang="en-SG" sz="1400" dirty="0">
              <a:latin typeface="Calibri Light" panose="020F0302020204030204" pitchFamily="34" charset="0"/>
              <a:cs typeface="Calibri Light" panose="020F0302020204030204" pitchFamily="34" charset="0"/>
            </a:rPr>
            <a:t>Watery eyes and runny nose</a:t>
          </a:r>
        </a:p>
      </dgm:t>
    </dgm:pt>
    <dgm:pt modelId="{C20ED56A-86E2-4470-9025-A418805651DE}" type="parTrans" cxnId="{52F10516-16D0-448D-A156-AAE1874BF20F}">
      <dgm:prSet/>
      <dgm:spPr/>
      <dgm:t>
        <a:bodyPr/>
        <a:lstStyle/>
        <a:p>
          <a:endParaRPr lang="en-SG"/>
        </a:p>
      </dgm:t>
    </dgm:pt>
    <dgm:pt modelId="{402F9B80-1020-4F56-A4C4-D98FD78729F2}" type="sibTrans" cxnId="{52F10516-16D0-448D-A156-AAE1874BF20F}">
      <dgm:prSet/>
      <dgm:spPr/>
      <dgm:t>
        <a:bodyPr/>
        <a:lstStyle/>
        <a:p>
          <a:endParaRPr lang="en-SG"/>
        </a:p>
      </dgm:t>
    </dgm:pt>
    <dgm:pt modelId="{AA2620F0-D951-4BA9-BD21-A6531493C317}">
      <dgm:prSet phldrT="[Text]" custT="1"/>
      <dgm:spPr>
        <a:solidFill>
          <a:srgbClr val="B1EDEC">
            <a:alpha val="90000"/>
          </a:srgbClr>
        </a:solidFill>
        <a:ln>
          <a:solidFill>
            <a:srgbClr val="B1EDEC">
              <a:alpha val="90000"/>
            </a:srgbClr>
          </a:solidFill>
        </a:ln>
      </dgm:spPr>
      <dgm:t>
        <a:bodyPr/>
        <a:lstStyle/>
        <a:p>
          <a:pPr algn="l"/>
          <a:r>
            <a:rPr lang="en-SG" sz="1400" dirty="0">
              <a:latin typeface="Calibri Light" panose="020F0302020204030204" pitchFamily="34" charset="0"/>
              <a:cs typeface="Calibri Light" panose="020F0302020204030204" pitchFamily="34" charset="0"/>
            </a:rPr>
            <a:t>Irritable and jittery feelings</a:t>
          </a:r>
        </a:p>
      </dgm:t>
    </dgm:pt>
    <dgm:pt modelId="{9B4EB891-6736-42EC-9319-D843B25B8AD7}" type="parTrans" cxnId="{CADF9B41-B876-4B8C-B0D8-E759DC3F3764}">
      <dgm:prSet/>
      <dgm:spPr/>
      <dgm:t>
        <a:bodyPr/>
        <a:lstStyle/>
        <a:p>
          <a:endParaRPr lang="en-SG"/>
        </a:p>
      </dgm:t>
    </dgm:pt>
    <dgm:pt modelId="{A1EEFF8C-2734-481D-85BE-B98C0B239D55}" type="sibTrans" cxnId="{CADF9B41-B876-4B8C-B0D8-E759DC3F3764}">
      <dgm:prSet/>
      <dgm:spPr/>
      <dgm:t>
        <a:bodyPr/>
        <a:lstStyle/>
        <a:p>
          <a:endParaRPr lang="en-SG"/>
        </a:p>
      </dgm:t>
    </dgm:pt>
    <dgm:pt modelId="{9286B442-CF19-4FCC-8E2F-AD1CBB69C370}">
      <dgm:prSet phldrT="[Text]" custT="1"/>
      <dgm:spPr>
        <a:solidFill>
          <a:srgbClr val="B1EDEC">
            <a:alpha val="90000"/>
          </a:srgbClr>
        </a:solidFill>
        <a:ln>
          <a:solidFill>
            <a:srgbClr val="B1EDEC">
              <a:alpha val="90000"/>
            </a:srgbClr>
          </a:solidFill>
        </a:ln>
      </dgm:spPr>
      <dgm:t>
        <a:bodyPr/>
        <a:lstStyle/>
        <a:p>
          <a:pPr algn="l"/>
          <a:r>
            <a:rPr lang="en-SG" sz="1400" dirty="0">
              <a:latin typeface="Calibri Light" panose="020F0302020204030204" pitchFamily="34" charset="0"/>
              <a:cs typeface="Calibri Light" panose="020F0302020204030204" pitchFamily="34" charset="0"/>
            </a:rPr>
            <a:t>Tremors and bodily cramps</a:t>
          </a:r>
        </a:p>
      </dgm:t>
    </dgm:pt>
    <dgm:pt modelId="{05A2D0E2-1ABF-4A2E-81FE-94C2BBA19BAE}" type="parTrans" cxnId="{A08D34B3-0752-49D1-9714-F2F0471D290D}">
      <dgm:prSet/>
      <dgm:spPr/>
      <dgm:t>
        <a:bodyPr/>
        <a:lstStyle/>
        <a:p>
          <a:endParaRPr lang="en-SG"/>
        </a:p>
      </dgm:t>
    </dgm:pt>
    <dgm:pt modelId="{8E581194-B0EB-4D58-8D0D-0AF250A50B02}" type="sibTrans" cxnId="{A08D34B3-0752-49D1-9714-F2F0471D290D}">
      <dgm:prSet/>
      <dgm:spPr/>
      <dgm:t>
        <a:bodyPr/>
        <a:lstStyle/>
        <a:p>
          <a:endParaRPr lang="en-SG"/>
        </a:p>
      </dgm:t>
    </dgm:pt>
    <dgm:pt modelId="{E6385020-7F42-4E62-BE6B-734385B25C51}">
      <dgm:prSet phldrT="[Text]" custT="1"/>
      <dgm:spPr>
        <a:solidFill>
          <a:srgbClr val="B1EDEC">
            <a:alpha val="90000"/>
          </a:srgbClr>
        </a:solidFill>
        <a:ln>
          <a:solidFill>
            <a:srgbClr val="B1EDEC">
              <a:alpha val="90000"/>
            </a:srgbClr>
          </a:solidFill>
        </a:ln>
      </dgm:spPr>
      <dgm:t>
        <a:bodyPr/>
        <a:lstStyle/>
        <a:p>
          <a:pPr algn="l"/>
          <a:r>
            <a:rPr lang="en-SG" sz="1400" dirty="0">
              <a:latin typeface="Calibri Light" panose="020F0302020204030204" pitchFamily="34" charset="0"/>
              <a:cs typeface="Calibri Light" panose="020F0302020204030204" pitchFamily="34" charset="0"/>
            </a:rPr>
            <a:t>Chills and sweating</a:t>
          </a:r>
        </a:p>
      </dgm:t>
    </dgm:pt>
    <dgm:pt modelId="{D19F1EDA-08F6-4206-9964-CDF3AD8C5931}" type="parTrans" cxnId="{E8916CF9-7CF7-4E50-89D2-088E4CF83E56}">
      <dgm:prSet/>
      <dgm:spPr/>
      <dgm:t>
        <a:bodyPr/>
        <a:lstStyle/>
        <a:p>
          <a:endParaRPr lang="en-SG"/>
        </a:p>
      </dgm:t>
    </dgm:pt>
    <dgm:pt modelId="{58537912-4105-4467-B557-FE18FB704237}" type="sibTrans" cxnId="{E8916CF9-7CF7-4E50-89D2-088E4CF83E56}">
      <dgm:prSet/>
      <dgm:spPr/>
      <dgm:t>
        <a:bodyPr/>
        <a:lstStyle/>
        <a:p>
          <a:endParaRPr lang="en-SG"/>
        </a:p>
      </dgm:t>
    </dgm:pt>
    <dgm:pt modelId="{7F5FFDDD-8957-49FE-9D24-752514943E86}">
      <dgm:prSet phldrT="[Text]" custT="1"/>
      <dgm:spPr>
        <a:solidFill>
          <a:srgbClr val="B1EDEC">
            <a:alpha val="90000"/>
          </a:srgbClr>
        </a:solidFill>
        <a:ln>
          <a:solidFill>
            <a:srgbClr val="B1EDEC">
              <a:alpha val="90000"/>
            </a:srgbClr>
          </a:solidFill>
        </a:ln>
      </dgm:spPr>
      <dgm:t>
        <a:bodyPr/>
        <a:lstStyle/>
        <a:p>
          <a:pPr algn="l"/>
          <a:r>
            <a:rPr lang="en-SG" sz="1400" dirty="0">
              <a:latin typeface="Calibri Light" panose="020F0302020204030204" pitchFamily="34" charset="0"/>
              <a:cs typeface="Calibri Light" panose="020F0302020204030204" pitchFamily="34" charset="0"/>
            </a:rPr>
            <a:t>Diarrhoea and vomiting </a:t>
          </a:r>
        </a:p>
      </dgm:t>
    </dgm:pt>
    <dgm:pt modelId="{DD0C7E29-93A9-4FAE-BBB2-752F110118BC}" type="parTrans" cxnId="{1B27C23E-BCB3-402A-A09F-C4520E38672C}">
      <dgm:prSet/>
      <dgm:spPr/>
      <dgm:t>
        <a:bodyPr/>
        <a:lstStyle/>
        <a:p>
          <a:endParaRPr lang="en-SG"/>
        </a:p>
      </dgm:t>
    </dgm:pt>
    <dgm:pt modelId="{1F516489-0840-4CD2-ADAE-7BCB76815FA3}" type="sibTrans" cxnId="{1B27C23E-BCB3-402A-A09F-C4520E38672C}">
      <dgm:prSet/>
      <dgm:spPr/>
      <dgm:t>
        <a:bodyPr/>
        <a:lstStyle/>
        <a:p>
          <a:endParaRPr lang="en-SG"/>
        </a:p>
      </dgm:t>
    </dgm:pt>
    <dgm:pt modelId="{23518289-5E49-486B-B864-FAFC928E8295}" type="pres">
      <dgm:prSet presAssocID="{492DC9E6-2887-489A-A56D-B2756D7DFCB9}" presName="Name0" presStyleCnt="0">
        <dgm:presLayoutVars>
          <dgm:dir/>
          <dgm:animLvl val="lvl"/>
          <dgm:resizeHandles val="exact"/>
        </dgm:presLayoutVars>
      </dgm:prSet>
      <dgm:spPr/>
    </dgm:pt>
    <dgm:pt modelId="{A0B7F16C-D73F-45D3-AE13-351A5C80FE65}" type="pres">
      <dgm:prSet presAssocID="{FC2D38B9-D2D5-4D2D-A9B9-B3C9FB38EB60}" presName="composite" presStyleCnt="0"/>
      <dgm:spPr/>
    </dgm:pt>
    <dgm:pt modelId="{6DCF7F53-C4EF-4BB4-BB12-3FBD1D457EDE}" type="pres">
      <dgm:prSet presAssocID="{FC2D38B9-D2D5-4D2D-A9B9-B3C9FB38EB60}" presName="parTx" presStyleLbl="alignNode1" presStyleIdx="0" presStyleCnt="3">
        <dgm:presLayoutVars>
          <dgm:chMax val="0"/>
          <dgm:chPref val="0"/>
          <dgm:bulletEnabled val="1"/>
        </dgm:presLayoutVars>
      </dgm:prSet>
      <dgm:spPr/>
    </dgm:pt>
    <dgm:pt modelId="{3AB81A3E-20F1-43F1-8C2E-C02E5717E1BE}" type="pres">
      <dgm:prSet presAssocID="{FC2D38B9-D2D5-4D2D-A9B9-B3C9FB38EB60}" presName="desTx" presStyleLbl="alignAccFollowNode1" presStyleIdx="0" presStyleCnt="3">
        <dgm:presLayoutVars>
          <dgm:bulletEnabled val="1"/>
        </dgm:presLayoutVars>
      </dgm:prSet>
      <dgm:spPr/>
    </dgm:pt>
    <dgm:pt modelId="{653F661A-00A5-4DBF-A807-66F1AA92C094}" type="pres">
      <dgm:prSet presAssocID="{989EC1F5-F864-4A69-9142-63ABCB6A3C0D}" presName="space" presStyleCnt="0"/>
      <dgm:spPr/>
    </dgm:pt>
    <dgm:pt modelId="{9C562393-3900-46A6-BD95-6B82F4600900}" type="pres">
      <dgm:prSet presAssocID="{FA9BCDA1-4D4A-4851-AACF-1CBD027C2C8C}" presName="composite" presStyleCnt="0"/>
      <dgm:spPr/>
    </dgm:pt>
    <dgm:pt modelId="{ED1B6FF8-54B3-477E-AA11-D1851716A887}" type="pres">
      <dgm:prSet presAssocID="{FA9BCDA1-4D4A-4851-AACF-1CBD027C2C8C}" presName="parTx" presStyleLbl="alignNode1" presStyleIdx="1" presStyleCnt="3">
        <dgm:presLayoutVars>
          <dgm:chMax val="0"/>
          <dgm:chPref val="0"/>
          <dgm:bulletEnabled val="1"/>
        </dgm:presLayoutVars>
      </dgm:prSet>
      <dgm:spPr/>
    </dgm:pt>
    <dgm:pt modelId="{0EA96673-4F3B-4AD5-A98A-1398ADF4B4E0}" type="pres">
      <dgm:prSet presAssocID="{FA9BCDA1-4D4A-4851-AACF-1CBD027C2C8C}" presName="desTx" presStyleLbl="alignAccFollowNode1" presStyleIdx="1" presStyleCnt="3">
        <dgm:presLayoutVars>
          <dgm:bulletEnabled val="1"/>
        </dgm:presLayoutVars>
      </dgm:prSet>
      <dgm:spPr/>
    </dgm:pt>
    <dgm:pt modelId="{3FB1088B-57B1-49A9-9870-62C2DB6E8D21}" type="pres">
      <dgm:prSet presAssocID="{75506BD1-9CA4-4400-A0D4-874E11304B3B}" presName="space" presStyleCnt="0"/>
      <dgm:spPr/>
    </dgm:pt>
    <dgm:pt modelId="{268B86B2-9BCF-4AB0-BA24-CA21DDF2B872}" type="pres">
      <dgm:prSet presAssocID="{938F4001-CCCE-49C0-80AA-A7BFE53ADE89}" presName="composite" presStyleCnt="0"/>
      <dgm:spPr/>
    </dgm:pt>
    <dgm:pt modelId="{A93AF0DA-F82B-4A88-B5A6-6CDF3AFD58B1}" type="pres">
      <dgm:prSet presAssocID="{938F4001-CCCE-49C0-80AA-A7BFE53ADE89}" presName="parTx" presStyleLbl="alignNode1" presStyleIdx="2" presStyleCnt="3">
        <dgm:presLayoutVars>
          <dgm:chMax val="0"/>
          <dgm:chPref val="0"/>
          <dgm:bulletEnabled val="1"/>
        </dgm:presLayoutVars>
      </dgm:prSet>
      <dgm:spPr/>
    </dgm:pt>
    <dgm:pt modelId="{6D7229B4-20BA-4C7D-9DBA-B42323FCBAFD}" type="pres">
      <dgm:prSet presAssocID="{938F4001-CCCE-49C0-80AA-A7BFE53ADE89}" presName="desTx" presStyleLbl="alignAccFollowNode1" presStyleIdx="2" presStyleCnt="3">
        <dgm:presLayoutVars>
          <dgm:bulletEnabled val="1"/>
        </dgm:presLayoutVars>
      </dgm:prSet>
      <dgm:spPr/>
    </dgm:pt>
  </dgm:ptLst>
  <dgm:cxnLst>
    <dgm:cxn modelId="{F8C5790D-2FDF-4BC5-AD0B-BF977248AB0E}" type="presOf" srcId="{5124A7B2-D49F-4F4C-AF3D-AAB15701E3CC}" destId="{0EA96673-4F3B-4AD5-A98A-1398ADF4B4E0}" srcOrd="0" destOrd="6" presId="urn:microsoft.com/office/officeart/2005/8/layout/hList1"/>
    <dgm:cxn modelId="{52F10516-16D0-448D-A156-AAE1874BF20F}" srcId="{938F4001-CCCE-49C0-80AA-A7BFE53ADE89}" destId="{C833D650-4299-4DAB-9C2C-B216FFFE2DA0}" srcOrd="1" destOrd="0" parTransId="{C20ED56A-86E2-4470-9025-A418805651DE}" sibTransId="{402F9B80-1020-4F56-A4C4-D98FD78729F2}"/>
    <dgm:cxn modelId="{94543E16-EE99-4999-96B7-EDE6322D03A0}" srcId="{FA9BCDA1-4D4A-4851-AACF-1CBD027C2C8C}" destId="{E68BDF26-9B4D-4B3B-ACC0-79D7EEDC32A4}" srcOrd="2" destOrd="0" parTransId="{92096BBF-A22E-496A-94E8-1F7D43DA61CE}" sibTransId="{4F9C22B3-10E7-4A7D-BF39-425D8C4F3AFA}"/>
    <dgm:cxn modelId="{791F1517-9E76-415A-BBC0-F862D446749D}" type="presOf" srcId="{91DA2146-EA46-4E2E-8B50-7D7A28C59D74}" destId="{6D7229B4-20BA-4C7D-9DBA-B42323FCBAFD}" srcOrd="0" destOrd="0" presId="urn:microsoft.com/office/officeart/2005/8/layout/hList1"/>
    <dgm:cxn modelId="{920D7324-6D5F-48E7-B5ED-155166989FA6}" srcId="{FC2D38B9-D2D5-4D2D-A9B9-B3C9FB38EB60}" destId="{4BB2AACA-819F-4DE6-A6EF-23AE1D298913}" srcOrd="1" destOrd="0" parTransId="{34DFA777-44E4-49B3-BE55-B0EC27DB6CEC}" sibTransId="{CA3DAAF4-BBEB-4C55-936A-3AD186EB5E2B}"/>
    <dgm:cxn modelId="{76BA9A2B-91C2-45F1-9900-B68C1DAFC601}" type="presOf" srcId="{492DC9E6-2887-489A-A56D-B2756D7DFCB9}" destId="{23518289-5E49-486B-B864-FAFC928E8295}" srcOrd="0" destOrd="0" presId="urn:microsoft.com/office/officeart/2005/8/layout/hList1"/>
    <dgm:cxn modelId="{7EDD7E30-2195-47BC-8B1A-A2FE29C1FF76}" srcId="{FA9BCDA1-4D4A-4851-AACF-1CBD027C2C8C}" destId="{58D0CAFB-1207-4F72-BAB1-A7B65DCBE094}" srcOrd="5" destOrd="0" parTransId="{A60EBAD5-BC00-41A2-A6AB-D4B784A5CF8C}" sibTransId="{BF2F2803-EE99-407D-8EE6-72B300E5BF8E}"/>
    <dgm:cxn modelId="{11154C34-FEB2-47A0-A7D3-BF19ECFE100D}" type="presOf" srcId="{C59F11B8-1211-493F-B702-699B1933C217}" destId="{0EA96673-4F3B-4AD5-A98A-1398ADF4B4E0}" srcOrd="0" destOrd="7" presId="urn:microsoft.com/office/officeart/2005/8/layout/hList1"/>
    <dgm:cxn modelId="{4D804D37-12D8-4244-A33A-EDF093D350F5}" type="presOf" srcId="{9286B442-CF19-4FCC-8E2F-AD1CBB69C370}" destId="{6D7229B4-20BA-4C7D-9DBA-B42323FCBAFD}" srcOrd="0" destOrd="3" presId="urn:microsoft.com/office/officeart/2005/8/layout/hList1"/>
    <dgm:cxn modelId="{1EFD1B3C-4754-4A7C-8434-3E6A27CA42F3}" type="presOf" srcId="{A948E239-5120-477D-A85F-C0BF388928E8}" destId="{0EA96673-4F3B-4AD5-A98A-1398ADF4B4E0}" srcOrd="0" destOrd="1" presId="urn:microsoft.com/office/officeart/2005/8/layout/hList1"/>
    <dgm:cxn modelId="{43157F3E-86AE-40D8-9E1F-3CE097BC8AB8}" type="presOf" srcId="{E63513B0-97FD-4D1F-9D0B-945D48274C9A}" destId="{0EA96673-4F3B-4AD5-A98A-1398ADF4B4E0}" srcOrd="0" destOrd="0" presId="urn:microsoft.com/office/officeart/2005/8/layout/hList1"/>
    <dgm:cxn modelId="{1B27C23E-BCB3-402A-A09F-C4520E38672C}" srcId="{938F4001-CCCE-49C0-80AA-A7BFE53ADE89}" destId="{7F5FFDDD-8957-49FE-9D24-752514943E86}" srcOrd="5" destOrd="0" parTransId="{DD0C7E29-93A9-4FAE-BBB2-752F110118BC}" sibTransId="{1F516489-0840-4CD2-ADAE-7BCB76815FA3}"/>
    <dgm:cxn modelId="{D9C1C33E-A940-4344-8748-61BAFAEE304A}" type="presOf" srcId="{4BB2AACA-819F-4DE6-A6EF-23AE1D298913}" destId="{3AB81A3E-20F1-43F1-8C2E-C02E5717E1BE}" srcOrd="0" destOrd="1" presId="urn:microsoft.com/office/officeart/2005/8/layout/hList1"/>
    <dgm:cxn modelId="{8D33505B-7987-454F-AB9D-653FA57C71AC}" srcId="{FC2D38B9-D2D5-4D2D-A9B9-B3C9FB38EB60}" destId="{C3D22A9B-D4B1-4A86-ACF5-83969703E739}" srcOrd="2" destOrd="0" parTransId="{8A169984-1942-4348-809F-22AB85A76FA9}" sibTransId="{8E9EF6C7-5869-4A04-918D-6D51F7496935}"/>
    <dgm:cxn modelId="{0D9B075E-56EA-4100-8233-90C7717770A3}" srcId="{FA9BCDA1-4D4A-4851-AACF-1CBD027C2C8C}" destId="{E63513B0-97FD-4D1F-9D0B-945D48274C9A}" srcOrd="0" destOrd="0" parTransId="{A06B94E0-7C0E-4F36-926A-85C6B8B2835C}" sibTransId="{D1F3883D-1F1D-4E62-8D0A-E2C95AB787D5}"/>
    <dgm:cxn modelId="{CADF9B41-B876-4B8C-B0D8-E759DC3F3764}" srcId="{938F4001-CCCE-49C0-80AA-A7BFE53ADE89}" destId="{AA2620F0-D951-4BA9-BD21-A6531493C317}" srcOrd="2" destOrd="0" parTransId="{9B4EB891-6736-42EC-9319-D843B25B8AD7}" sibTransId="{A1EEFF8C-2734-481D-85BE-B98C0B239D55}"/>
    <dgm:cxn modelId="{6759DA65-47D3-470C-826D-4520288B1B73}" type="presOf" srcId="{FA9BCDA1-4D4A-4851-AACF-1CBD027C2C8C}" destId="{ED1B6FF8-54B3-477E-AA11-D1851716A887}" srcOrd="0" destOrd="0" presId="urn:microsoft.com/office/officeart/2005/8/layout/hList1"/>
    <dgm:cxn modelId="{0B1C644C-068A-49F4-BB89-D80A933E58A2}" type="presOf" srcId="{58D0CAFB-1207-4F72-BAB1-A7B65DCBE094}" destId="{0EA96673-4F3B-4AD5-A98A-1398ADF4B4E0}" srcOrd="0" destOrd="5" presId="urn:microsoft.com/office/officeart/2005/8/layout/hList1"/>
    <dgm:cxn modelId="{0FB4A255-D240-4898-9E99-01736D4A6080}" srcId="{492DC9E6-2887-489A-A56D-B2756D7DFCB9}" destId="{938F4001-CCCE-49C0-80AA-A7BFE53ADE89}" srcOrd="2" destOrd="0" parTransId="{B3ECD869-B0FE-4CF0-BE5D-CE0312C88E72}" sibTransId="{8750C7D9-716A-42A6-BCBC-2A7C8CEBCDDC}"/>
    <dgm:cxn modelId="{7B54DB58-E327-483C-A73F-FD2A22858E5B}" type="presOf" srcId="{AA2620F0-D951-4BA9-BD21-A6531493C317}" destId="{6D7229B4-20BA-4C7D-9DBA-B42323FCBAFD}" srcOrd="0" destOrd="2" presId="urn:microsoft.com/office/officeart/2005/8/layout/hList1"/>
    <dgm:cxn modelId="{A42C817A-CC9D-4B91-93E7-3AAA0F13AB8F}" srcId="{492DC9E6-2887-489A-A56D-B2756D7DFCB9}" destId="{FA9BCDA1-4D4A-4851-AACF-1CBD027C2C8C}" srcOrd="1" destOrd="0" parTransId="{3A28B930-D33E-4CDB-BDF2-1823C3AC03EF}" sibTransId="{75506BD1-9CA4-4400-A0D4-874E11304B3B}"/>
    <dgm:cxn modelId="{AEA0B293-74FC-4F53-98A8-352F538D5692}" srcId="{FA9BCDA1-4D4A-4851-AACF-1CBD027C2C8C}" destId="{A948E239-5120-477D-A85F-C0BF388928E8}" srcOrd="1" destOrd="0" parTransId="{A1873A15-4ED4-44E0-80F1-AF192AA0A8DD}" sibTransId="{F7D2ECBF-800F-416A-928F-AEFE7AA453FE}"/>
    <dgm:cxn modelId="{D6D6B99C-D297-4BBD-BEE1-1A07316EA910}" srcId="{938F4001-CCCE-49C0-80AA-A7BFE53ADE89}" destId="{91DA2146-EA46-4E2E-8B50-7D7A28C59D74}" srcOrd="0" destOrd="0" parTransId="{5C335CBF-1A64-463A-933A-F92FC09EDBBE}" sibTransId="{506BAC0B-890E-4532-9CA8-750E84900A60}"/>
    <dgm:cxn modelId="{A128D1A4-62AC-428D-BDDB-716060B0C180}" srcId="{FC2D38B9-D2D5-4D2D-A9B9-B3C9FB38EB60}" destId="{A8A7C06A-C23F-4401-842C-3AD8E821B49A}" srcOrd="0" destOrd="0" parTransId="{3389E630-7245-4283-940B-1E01D59DC74F}" sibTransId="{43CA6CE3-D07D-4F50-9DD6-2FDFCB311337}"/>
    <dgm:cxn modelId="{6C0EF1A6-66EA-4761-9A2C-E34E60C64CE1}" type="presOf" srcId="{EFAEF3DE-40FA-44C4-B4FA-3F00B9B40DBE}" destId="{0EA96673-4F3B-4AD5-A98A-1398ADF4B4E0}" srcOrd="0" destOrd="4" presId="urn:microsoft.com/office/officeart/2005/8/layout/hList1"/>
    <dgm:cxn modelId="{894CA4B2-1D3A-4BF6-A046-72A77263E685}" type="presOf" srcId="{938F4001-CCCE-49C0-80AA-A7BFE53ADE89}" destId="{A93AF0DA-F82B-4A88-B5A6-6CDF3AFD58B1}" srcOrd="0" destOrd="0" presId="urn:microsoft.com/office/officeart/2005/8/layout/hList1"/>
    <dgm:cxn modelId="{A08D34B3-0752-49D1-9714-F2F0471D290D}" srcId="{938F4001-CCCE-49C0-80AA-A7BFE53ADE89}" destId="{9286B442-CF19-4FCC-8E2F-AD1CBB69C370}" srcOrd="3" destOrd="0" parTransId="{05A2D0E2-1ABF-4A2E-81FE-94C2BBA19BAE}" sibTransId="{8E581194-B0EB-4D58-8D0D-0AF250A50B02}"/>
    <dgm:cxn modelId="{B38FC3B3-D67F-46BA-B888-5EAA5ED2A83C}" type="presOf" srcId="{E68BDF26-9B4D-4B3B-ACC0-79D7EEDC32A4}" destId="{0EA96673-4F3B-4AD5-A98A-1398ADF4B4E0}" srcOrd="0" destOrd="2" presId="urn:microsoft.com/office/officeart/2005/8/layout/hList1"/>
    <dgm:cxn modelId="{47BC67B5-8D95-42DA-8D56-4C7D8AAEBB27}" type="presOf" srcId="{C3D22A9B-D4B1-4A86-ACF5-83969703E739}" destId="{3AB81A3E-20F1-43F1-8C2E-C02E5717E1BE}" srcOrd="0" destOrd="2" presId="urn:microsoft.com/office/officeart/2005/8/layout/hList1"/>
    <dgm:cxn modelId="{F9A5D7B5-2AF2-4869-8F02-CC529BDD838E}" srcId="{FA9BCDA1-4D4A-4851-AACF-1CBD027C2C8C}" destId="{0B134DFC-4FF4-4B18-8800-BF71869C3A31}" srcOrd="3" destOrd="0" parTransId="{C69D7B51-5D0D-4435-A1F9-74563AD031DA}" sibTransId="{61F47E5C-9519-44BB-B75B-6C13F217F284}"/>
    <dgm:cxn modelId="{47693CC0-FECE-41B6-B287-F460A6F0D5FC}" srcId="{FA9BCDA1-4D4A-4851-AACF-1CBD027C2C8C}" destId="{5124A7B2-D49F-4F4C-AF3D-AAB15701E3CC}" srcOrd="6" destOrd="0" parTransId="{DEA1BE73-E816-4A34-A5A5-7D920A58B7E2}" sibTransId="{6BDAEF64-33C0-4272-A044-4D7385093C25}"/>
    <dgm:cxn modelId="{82EE4BC7-F8D0-4757-910C-BF506F40AFFE}" type="presOf" srcId="{FC2D38B9-D2D5-4D2D-A9B9-B3C9FB38EB60}" destId="{6DCF7F53-C4EF-4BB4-BB12-3FBD1D457EDE}" srcOrd="0" destOrd="0" presId="urn:microsoft.com/office/officeart/2005/8/layout/hList1"/>
    <dgm:cxn modelId="{648CBBC7-EDA4-4179-8F49-D29B8349384E}" srcId="{492DC9E6-2887-489A-A56D-B2756D7DFCB9}" destId="{FC2D38B9-D2D5-4D2D-A9B9-B3C9FB38EB60}" srcOrd="0" destOrd="0" parTransId="{2D61F61D-BBB1-4E83-B6A4-DC08BDE76204}" sibTransId="{989EC1F5-F864-4A69-9142-63ABCB6A3C0D}"/>
    <dgm:cxn modelId="{C013B8CE-9992-4777-86E7-6C133922C6E0}" type="presOf" srcId="{C833D650-4299-4DAB-9C2C-B216FFFE2DA0}" destId="{6D7229B4-20BA-4C7D-9DBA-B42323FCBAFD}" srcOrd="0" destOrd="1" presId="urn:microsoft.com/office/officeart/2005/8/layout/hList1"/>
    <dgm:cxn modelId="{997E9DD1-D936-41B1-86C0-6D3751C86D1C}" type="presOf" srcId="{0B134DFC-4FF4-4B18-8800-BF71869C3A31}" destId="{0EA96673-4F3B-4AD5-A98A-1398ADF4B4E0}" srcOrd="0" destOrd="3" presId="urn:microsoft.com/office/officeart/2005/8/layout/hList1"/>
    <dgm:cxn modelId="{7FE4B6DB-51BA-49ED-8BC5-81DE85E6404B}" srcId="{FA9BCDA1-4D4A-4851-AACF-1CBD027C2C8C}" destId="{EFAEF3DE-40FA-44C4-B4FA-3F00B9B40DBE}" srcOrd="4" destOrd="0" parTransId="{6A476278-BFE8-4856-895A-3134ED230748}" sibTransId="{941302C2-614A-4E98-B95E-4958A93F78AD}"/>
    <dgm:cxn modelId="{23F713DD-BF68-40BD-8360-D4151C7D26C2}" type="presOf" srcId="{7F5FFDDD-8957-49FE-9D24-752514943E86}" destId="{6D7229B4-20BA-4C7D-9DBA-B42323FCBAFD}" srcOrd="0" destOrd="5" presId="urn:microsoft.com/office/officeart/2005/8/layout/hList1"/>
    <dgm:cxn modelId="{D02B24E3-728F-4312-928A-A63E36877A3C}" srcId="{FA9BCDA1-4D4A-4851-AACF-1CBD027C2C8C}" destId="{C59F11B8-1211-493F-B702-699B1933C217}" srcOrd="7" destOrd="0" parTransId="{D83C77B6-F158-4D0B-913A-A01B78CAE604}" sibTransId="{A24E1E0B-AFF0-4C4F-86C5-53C4BEC2B733}"/>
    <dgm:cxn modelId="{F9D4B5E3-262F-4718-AE8C-ED02D4D6F8CA}" type="presOf" srcId="{E6385020-7F42-4E62-BE6B-734385B25C51}" destId="{6D7229B4-20BA-4C7D-9DBA-B42323FCBAFD}" srcOrd="0" destOrd="4" presId="urn:microsoft.com/office/officeart/2005/8/layout/hList1"/>
    <dgm:cxn modelId="{E8916CF9-7CF7-4E50-89D2-088E4CF83E56}" srcId="{938F4001-CCCE-49C0-80AA-A7BFE53ADE89}" destId="{E6385020-7F42-4E62-BE6B-734385B25C51}" srcOrd="4" destOrd="0" parTransId="{D19F1EDA-08F6-4206-9964-CDF3AD8C5931}" sibTransId="{58537912-4105-4467-B557-FE18FB704237}"/>
    <dgm:cxn modelId="{0511A1FA-D753-4AED-9ABC-919F189FDBB6}" type="presOf" srcId="{A8A7C06A-C23F-4401-842C-3AD8E821B49A}" destId="{3AB81A3E-20F1-43F1-8C2E-C02E5717E1BE}" srcOrd="0" destOrd="0" presId="urn:microsoft.com/office/officeart/2005/8/layout/hList1"/>
    <dgm:cxn modelId="{398AF3BC-DA03-41FE-BFCA-1F14FBBACCA8}" type="presParOf" srcId="{23518289-5E49-486B-B864-FAFC928E8295}" destId="{A0B7F16C-D73F-45D3-AE13-351A5C80FE65}" srcOrd="0" destOrd="0" presId="urn:microsoft.com/office/officeart/2005/8/layout/hList1"/>
    <dgm:cxn modelId="{C3B97641-8D17-4EC8-8A8A-10B07E53F4F9}" type="presParOf" srcId="{A0B7F16C-D73F-45D3-AE13-351A5C80FE65}" destId="{6DCF7F53-C4EF-4BB4-BB12-3FBD1D457EDE}" srcOrd="0" destOrd="0" presId="urn:microsoft.com/office/officeart/2005/8/layout/hList1"/>
    <dgm:cxn modelId="{8F2C116C-0EF3-4150-B29E-C226C3DF13AE}" type="presParOf" srcId="{A0B7F16C-D73F-45D3-AE13-351A5C80FE65}" destId="{3AB81A3E-20F1-43F1-8C2E-C02E5717E1BE}" srcOrd="1" destOrd="0" presId="urn:microsoft.com/office/officeart/2005/8/layout/hList1"/>
    <dgm:cxn modelId="{B7D294D7-D486-4337-9206-01857ED60C3F}" type="presParOf" srcId="{23518289-5E49-486B-B864-FAFC928E8295}" destId="{653F661A-00A5-4DBF-A807-66F1AA92C094}" srcOrd="1" destOrd="0" presId="urn:microsoft.com/office/officeart/2005/8/layout/hList1"/>
    <dgm:cxn modelId="{A05C4EE6-B7EB-4CEE-984D-41C42A3BCA0A}" type="presParOf" srcId="{23518289-5E49-486B-B864-FAFC928E8295}" destId="{9C562393-3900-46A6-BD95-6B82F4600900}" srcOrd="2" destOrd="0" presId="urn:microsoft.com/office/officeart/2005/8/layout/hList1"/>
    <dgm:cxn modelId="{9EE429C3-F42D-4426-9426-85127820DD29}" type="presParOf" srcId="{9C562393-3900-46A6-BD95-6B82F4600900}" destId="{ED1B6FF8-54B3-477E-AA11-D1851716A887}" srcOrd="0" destOrd="0" presId="urn:microsoft.com/office/officeart/2005/8/layout/hList1"/>
    <dgm:cxn modelId="{2AC9B79F-2320-4E8A-9752-2B0B8E1F4A16}" type="presParOf" srcId="{9C562393-3900-46A6-BD95-6B82F4600900}" destId="{0EA96673-4F3B-4AD5-A98A-1398ADF4B4E0}" srcOrd="1" destOrd="0" presId="urn:microsoft.com/office/officeart/2005/8/layout/hList1"/>
    <dgm:cxn modelId="{AE047984-8DC8-4FFF-9C95-8260CDAA6C3D}" type="presParOf" srcId="{23518289-5E49-486B-B864-FAFC928E8295}" destId="{3FB1088B-57B1-49A9-9870-62C2DB6E8D21}" srcOrd="3" destOrd="0" presId="urn:microsoft.com/office/officeart/2005/8/layout/hList1"/>
    <dgm:cxn modelId="{AAABD9EE-15FB-4A12-AE2B-B20DE2D2A0CB}" type="presParOf" srcId="{23518289-5E49-486B-B864-FAFC928E8295}" destId="{268B86B2-9BCF-4AB0-BA24-CA21DDF2B872}" srcOrd="4" destOrd="0" presId="urn:microsoft.com/office/officeart/2005/8/layout/hList1"/>
    <dgm:cxn modelId="{D4ACE455-CAB5-45E6-8898-3E31A708DAD1}" type="presParOf" srcId="{268B86B2-9BCF-4AB0-BA24-CA21DDF2B872}" destId="{A93AF0DA-F82B-4A88-B5A6-6CDF3AFD58B1}" srcOrd="0" destOrd="0" presId="urn:microsoft.com/office/officeart/2005/8/layout/hList1"/>
    <dgm:cxn modelId="{0789F96D-0B4B-4DAB-A019-65765B8C8E68}" type="presParOf" srcId="{268B86B2-9BCF-4AB0-BA24-CA21DDF2B872}" destId="{6D7229B4-20BA-4C7D-9DBA-B42323FCBAFD}"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2DC9E6-2887-489A-A56D-B2756D7DFCB9}"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SG"/>
        </a:p>
      </dgm:t>
    </dgm:pt>
    <dgm:pt modelId="{FC2D38B9-D2D5-4D2D-A9B9-B3C9FB38EB60}">
      <dgm:prSet phldrT="[Text]" custT="1"/>
      <dgm:spPr/>
      <dgm:t>
        <a:bodyPr/>
        <a:lstStyle/>
        <a:p>
          <a:r>
            <a:rPr lang="en-SG" sz="2400" b="1" dirty="0">
              <a:latin typeface="Calibri Light" panose="020F0302020204030204" pitchFamily="34" charset="0"/>
              <a:cs typeface="Calibri Light" panose="020F0302020204030204" pitchFamily="34" charset="0"/>
            </a:rPr>
            <a:t>Ecstasy</a:t>
          </a:r>
        </a:p>
      </dgm:t>
    </dgm:pt>
    <dgm:pt modelId="{2D61F61D-BBB1-4E83-B6A4-DC08BDE76204}" type="parTrans" cxnId="{648CBBC7-EDA4-4179-8F49-D29B8349384E}">
      <dgm:prSet/>
      <dgm:spPr/>
      <dgm:t>
        <a:bodyPr/>
        <a:lstStyle/>
        <a:p>
          <a:endParaRPr lang="en-SG" sz="1400">
            <a:latin typeface="Calibri Light" panose="020F0302020204030204" pitchFamily="34" charset="0"/>
            <a:cs typeface="Calibri Light" panose="020F0302020204030204" pitchFamily="34" charset="0"/>
          </a:endParaRPr>
        </a:p>
      </dgm:t>
    </dgm:pt>
    <dgm:pt modelId="{989EC1F5-F864-4A69-9142-63ABCB6A3C0D}" type="sibTrans" cxnId="{648CBBC7-EDA4-4179-8F49-D29B8349384E}">
      <dgm:prSet/>
      <dgm:spPr/>
      <dgm:t>
        <a:bodyPr/>
        <a:lstStyle/>
        <a:p>
          <a:endParaRPr lang="en-SG" sz="1400">
            <a:latin typeface="Calibri Light" panose="020F0302020204030204" pitchFamily="34" charset="0"/>
            <a:cs typeface="Calibri Light" panose="020F0302020204030204" pitchFamily="34" charset="0"/>
          </a:endParaRPr>
        </a:p>
      </dgm:t>
    </dgm:pt>
    <dgm:pt modelId="{FA9BCDA1-4D4A-4851-AACF-1CBD027C2C8C}">
      <dgm:prSet phldrT="[Text]" custT="1"/>
      <dgm:spPr>
        <a:solidFill>
          <a:srgbClr val="FF7C80"/>
        </a:solidFill>
        <a:ln>
          <a:solidFill>
            <a:srgbClr val="FF7C80"/>
          </a:solidFill>
        </a:ln>
      </dgm:spPr>
      <dgm:t>
        <a:bodyPr/>
        <a:lstStyle/>
        <a:p>
          <a:pPr algn="r"/>
          <a:r>
            <a:rPr lang="en-SG" sz="2000" b="1" dirty="0">
              <a:latin typeface="Calibri Light" panose="020F0302020204030204" pitchFamily="34" charset="0"/>
              <a:cs typeface="Calibri Light" panose="020F0302020204030204" pitchFamily="34" charset="0"/>
            </a:rPr>
            <a:t>     Effects and Dangers</a:t>
          </a:r>
        </a:p>
      </dgm:t>
    </dgm:pt>
    <dgm:pt modelId="{3A28B930-D33E-4CDB-BDF2-1823C3AC03EF}" type="parTrans" cxnId="{A42C817A-CC9D-4B91-93E7-3AAA0F13AB8F}">
      <dgm:prSet/>
      <dgm:spPr/>
      <dgm:t>
        <a:bodyPr/>
        <a:lstStyle/>
        <a:p>
          <a:endParaRPr lang="en-SG" sz="1400">
            <a:latin typeface="Calibri Light" panose="020F0302020204030204" pitchFamily="34" charset="0"/>
            <a:cs typeface="Calibri Light" panose="020F0302020204030204" pitchFamily="34" charset="0"/>
          </a:endParaRPr>
        </a:p>
      </dgm:t>
    </dgm:pt>
    <dgm:pt modelId="{75506BD1-9CA4-4400-A0D4-874E11304B3B}" type="sibTrans" cxnId="{A42C817A-CC9D-4B91-93E7-3AAA0F13AB8F}">
      <dgm:prSet/>
      <dgm:spPr/>
      <dgm:t>
        <a:bodyPr/>
        <a:lstStyle/>
        <a:p>
          <a:endParaRPr lang="en-SG" sz="1400">
            <a:latin typeface="Calibri Light" panose="020F0302020204030204" pitchFamily="34" charset="0"/>
            <a:cs typeface="Calibri Light" panose="020F0302020204030204" pitchFamily="34" charset="0"/>
          </a:endParaRPr>
        </a:p>
      </dgm:t>
    </dgm:pt>
    <dgm:pt modelId="{E63513B0-97FD-4D1F-9D0B-945D48274C9A}">
      <dgm:prSet phldrT="[Text]" custT="1"/>
      <dgm:spPr>
        <a:solidFill>
          <a:srgbClr val="FFCCCC">
            <a:alpha val="89804"/>
          </a:srgbClr>
        </a:solidFill>
        <a:ln>
          <a:solidFill>
            <a:srgbClr val="FFCCCC">
              <a:alpha val="90000"/>
            </a:srgbClr>
          </a:solidFill>
        </a:ln>
      </dgm:spPr>
      <dgm:t>
        <a:bodyPr/>
        <a:lstStyle/>
        <a:p>
          <a:r>
            <a:rPr lang="en-SG" sz="1400" dirty="0">
              <a:latin typeface="Calibri Light" panose="020F0302020204030204" pitchFamily="34" charset="0"/>
              <a:cs typeface="Calibri Light" panose="020F0302020204030204" pitchFamily="34" charset="0"/>
            </a:rPr>
            <a:t>Increased heart rate and blood pressure</a:t>
          </a:r>
        </a:p>
      </dgm:t>
    </dgm:pt>
    <dgm:pt modelId="{A06B94E0-7C0E-4F36-926A-85C6B8B2835C}" type="parTrans" cxnId="{0D9B075E-56EA-4100-8233-90C7717770A3}">
      <dgm:prSet/>
      <dgm:spPr/>
      <dgm:t>
        <a:bodyPr/>
        <a:lstStyle/>
        <a:p>
          <a:endParaRPr lang="en-SG" sz="1400">
            <a:latin typeface="Calibri Light" panose="020F0302020204030204" pitchFamily="34" charset="0"/>
            <a:cs typeface="Calibri Light" panose="020F0302020204030204" pitchFamily="34" charset="0"/>
          </a:endParaRPr>
        </a:p>
      </dgm:t>
    </dgm:pt>
    <dgm:pt modelId="{D1F3883D-1F1D-4E62-8D0A-E2C95AB787D5}" type="sibTrans" cxnId="{0D9B075E-56EA-4100-8233-90C7717770A3}">
      <dgm:prSet/>
      <dgm:spPr/>
      <dgm:t>
        <a:bodyPr/>
        <a:lstStyle/>
        <a:p>
          <a:endParaRPr lang="en-SG" sz="1400">
            <a:latin typeface="Calibri Light" panose="020F0302020204030204" pitchFamily="34" charset="0"/>
            <a:cs typeface="Calibri Light" panose="020F0302020204030204" pitchFamily="34" charset="0"/>
          </a:endParaRPr>
        </a:p>
      </dgm:t>
    </dgm:pt>
    <dgm:pt modelId="{938F4001-CCCE-49C0-80AA-A7BFE53ADE89}">
      <dgm:prSet phldrT="[Text]" custT="1"/>
      <dgm:spPr>
        <a:solidFill>
          <a:srgbClr val="33CCCC"/>
        </a:solidFill>
        <a:ln>
          <a:solidFill>
            <a:srgbClr val="33CCCC"/>
          </a:solidFill>
        </a:ln>
      </dgm:spPr>
      <dgm:t>
        <a:bodyPr/>
        <a:lstStyle/>
        <a:p>
          <a:pPr algn="r"/>
          <a:r>
            <a:rPr lang="en-SG" sz="1800" b="1" dirty="0">
              <a:latin typeface="Calibri Light" panose="020F0302020204030204" pitchFamily="34" charset="0"/>
              <a:cs typeface="Calibri Light" panose="020F0302020204030204" pitchFamily="34" charset="0"/>
            </a:rPr>
            <a:t>Withdrawal Symptoms</a:t>
          </a:r>
        </a:p>
      </dgm:t>
    </dgm:pt>
    <dgm:pt modelId="{B3ECD869-B0FE-4CF0-BE5D-CE0312C88E72}" type="parTrans" cxnId="{0FB4A255-D240-4898-9E99-01736D4A6080}">
      <dgm:prSet/>
      <dgm:spPr/>
      <dgm:t>
        <a:bodyPr/>
        <a:lstStyle/>
        <a:p>
          <a:endParaRPr lang="en-SG" sz="1400">
            <a:latin typeface="Calibri Light" panose="020F0302020204030204" pitchFamily="34" charset="0"/>
            <a:cs typeface="Calibri Light" panose="020F0302020204030204" pitchFamily="34" charset="0"/>
          </a:endParaRPr>
        </a:p>
      </dgm:t>
    </dgm:pt>
    <dgm:pt modelId="{8750C7D9-716A-42A6-BCBC-2A7C8CEBCDDC}" type="sibTrans" cxnId="{0FB4A255-D240-4898-9E99-01736D4A6080}">
      <dgm:prSet/>
      <dgm:spPr/>
      <dgm:t>
        <a:bodyPr/>
        <a:lstStyle/>
        <a:p>
          <a:endParaRPr lang="en-SG" sz="1400">
            <a:latin typeface="Calibri Light" panose="020F0302020204030204" pitchFamily="34" charset="0"/>
            <a:cs typeface="Calibri Light" panose="020F0302020204030204" pitchFamily="34" charset="0"/>
          </a:endParaRPr>
        </a:p>
      </dgm:t>
    </dgm:pt>
    <dgm:pt modelId="{91DA2146-EA46-4E2E-8B50-7D7A28C59D74}">
      <dgm:prSet phldrT="[Text]" custT="1"/>
      <dgm:spPr>
        <a:solidFill>
          <a:srgbClr val="B1EDEC">
            <a:alpha val="90000"/>
          </a:srgbClr>
        </a:solidFill>
        <a:ln>
          <a:solidFill>
            <a:srgbClr val="B1EDEC">
              <a:alpha val="90000"/>
            </a:srgbClr>
          </a:solidFill>
        </a:ln>
      </dgm:spPr>
      <dgm:t>
        <a:bodyPr/>
        <a:lstStyle/>
        <a:p>
          <a:pPr algn="l"/>
          <a:r>
            <a:rPr lang="en-SG" sz="1400" dirty="0">
              <a:latin typeface="Calibri Light" panose="020F0302020204030204" pitchFamily="34" charset="0"/>
              <a:cs typeface="Calibri Light" panose="020F0302020204030204" pitchFamily="34" charset="0"/>
            </a:rPr>
            <a:t>Anxiety, depression and uncontrollable fear</a:t>
          </a:r>
        </a:p>
      </dgm:t>
    </dgm:pt>
    <dgm:pt modelId="{5C335CBF-1A64-463A-933A-F92FC09EDBBE}" type="parTrans" cxnId="{D6D6B99C-D297-4BBD-BEE1-1A07316EA910}">
      <dgm:prSet/>
      <dgm:spPr/>
      <dgm:t>
        <a:bodyPr/>
        <a:lstStyle/>
        <a:p>
          <a:endParaRPr lang="en-SG" sz="1400">
            <a:latin typeface="Calibri Light" panose="020F0302020204030204" pitchFamily="34" charset="0"/>
            <a:cs typeface="Calibri Light" panose="020F0302020204030204" pitchFamily="34" charset="0"/>
          </a:endParaRPr>
        </a:p>
      </dgm:t>
    </dgm:pt>
    <dgm:pt modelId="{506BAC0B-890E-4532-9CA8-750E84900A60}" type="sibTrans" cxnId="{D6D6B99C-D297-4BBD-BEE1-1A07316EA910}">
      <dgm:prSet/>
      <dgm:spPr/>
      <dgm:t>
        <a:bodyPr/>
        <a:lstStyle/>
        <a:p>
          <a:endParaRPr lang="en-SG" sz="1400">
            <a:latin typeface="Calibri Light" panose="020F0302020204030204" pitchFamily="34" charset="0"/>
            <a:cs typeface="Calibri Light" panose="020F0302020204030204" pitchFamily="34" charset="0"/>
          </a:endParaRPr>
        </a:p>
      </dgm:t>
    </dgm:pt>
    <dgm:pt modelId="{A8A7C06A-C23F-4401-842C-3AD8E821B49A}">
      <dgm:prSet phldrT="[Text]" custT="1"/>
      <dgm:spPr/>
      <dgm:t>
        <a:bodyPr/>
        <a:lstStyle/>
        <a:p>
          <a:pPr algn="l"/>
          <a:r>
            <a:rPr lang="en-SG" sz="1400" dirty="0">
              <a:latin typeface="Calibri Light" panose="020F0302020204030204" pitchFamily="34" charset="0"/>
              <a:cs typeface="Calibri Light" panose="020F0302020204030204" pitchFamily="34" charset="0"/>
            </a:rPr>
            <a:t>Tablets containing MDMA, MDEA and </a:t>
          </a:r>
          <a:r>
            <a:rPr lang="en-SG" sz="1400" dirty="0" err="1">
              <a:latin typeface="Calibri Light" panose="020F0302020204030204" pitchFamily="34" charset="0"/>
              <a:cs typeface="Calibri Light" panose="020F0302020204030204" pitchFamily="34" charset="0"/>
            </a:rPr>
            <a:t>Mda</a:t>
          </a:r>
          <a:endParaRPr lang="en-SG" sz="1400" dirty="0">
            <a:latin typeface="Calibri Light" panose="020F0302020204030204" pitchFamily="34" charset="0"/>
            <a:cs typeface="Calibri Light" panose="020F0302020204030204" pitchFamily="34" charset="0"/>
          </a:endParaRPr>
        </a:p>
      </dgm:t>
    </dgm:pt>
    <dgm:pt modelId="{3389E630-7245-4283-940B-1E01D59DC74F}" type="parTrans" cxnId="{A128D1A4-62AC-428D-BDDB-716060B0C180}">
      <dgm:prSet/>
      <dgm:spPr/>
      <dgm:t>
        <a:bodyPr/>
        <a:lstStyle/>
        <a:p>
          <a:endParaRPr lang="en-SG"/>
        </a:p>
      </dgm:t>
    </dgm:pt>
    <dgm:pt modelId="{43CA6CE3-D07D-4F50-9DD6-2FDFCB311337}" type="sibTrans" cxnId="{A128D1A4-62AC-428D-BDDB-716060B0C180}">
      <dgm:prSet/>
      <dgm:spPr/>
      <dgm:t>
        <a:bodyPr/>
        <a:lstStyle/>
        <a:p>
          <a:endParaRPr lang="en-SG"/>
        </a:p>
      </dgm:t>
    </dgm:pt>
    <dgm:pt modelId="{0F8667AB-5A0A-47A1-B52C-7CA7B153E624}">
      <dgm:prSet phldrT="[Text]" custT="1"/>
      <dgm:spPr/>
      <dgm:t>
        <a:bodyPr/>
        <a:lstStyle/>
        <a:p>
          <a:pPr algn="l"/>
          <a:r>
            <a:rPr lang="en-SG" sz="1400" dirty="0">
              <a:latin typeface="Calibri Light" panose="020F0302020204030204" pitchFamily="34" charset="0"/>
              <a:cs typeface="Calibri Light" panose="020F0302020204030204" pitchFamily="34" charset="0"/>
            </a:rPr>
            <a:t>Come in different colours with different logos stamped on them</a:t>
          </a:r>
        </a:p>
      </dgm:t>
    </dgm:pt>
    <dgm:pt modelId="{C154DC3C-F5D0-4DE9-B462-F3AC01A9F5F6}" type="parTrans" cxnId="{9B832727-F3E9-4100-8DCD-EDD7E7309A52}">
      <dgm:prSet/>
      <dgm:spPr/>
      <dgm:t>
        <a:bodyPr/>
        <a:lstStyle/>
        <a:p>
          <a:endParaRPr lang="en-SG"/>
        </a:p>
      </dgm:t>
    </dgm:pt>
    <dgm:pt modelId="{28A52744-F155-4BFA-80B3-6F6E028C603B}" type="sibTrans" cxnId="{9B832727-F3E9-4100-8DCD-EDD7E7309A52}">
      <dgm:prSet/>
      <dgm:spPr/>
      <dgm:t>
        <a:bodyPr/>
        <a:lstStyle/>
        <a:p>
          <a:endParaRPr lang="en-SG"/>
        </a:p>
      </dgm:t>
    </dgm:pt>
    <dgm:pt modelId="{13224C1E-41C6-443A-A3F7-138D50BCAD40}">
      <dgm:prSet phldrT="[Text]" custT="1"/>
      <dgm:spPr/>
      <dgm:t>
        <a:bodyPr/>
        <a:lstStyle/>
        <a:p>
          <a:pPr algn="l"/>
          <a:r>
            <a:rPr lang="en-SG" sz="1400" dirty="0">
              <a:latin typeface="Calibri Light" panose="020F0302020204030204" pitchFamily="34" charset="0"/>
              <a:cs typeface="Calibri Light" panose="020F0302020204030204" pitchFamily="34" charset="0"/>
            </a:rPr>
            <a:t>May cause exhaustion and dehydration, leading to death</a:t>
          </a:r>
        </a:p>
      </dgm:t>
    </dgm:pt>
    <dgm:pt modelId="{03223AF4-5611-470A-8975-22A9C0D9EB80}" type="parTrans" cxnId="{649AE758-9D27-49F7-92D1-80884D517DA2}">
      <dgm:prSet/>
      <dgm:spPr/>
      <dgm:t>
        <a:bodyPr/>
        <a:lstStyle/>
        <a:p>
          <a:endParaRPr lang="en-SG"/>
        </a:p>
      </dgm:t>
    </dgm:pt>
    <dgm:pt modelId="{02CF9068-EAB4-4B85-8AB4-2015BD97DCB7}" type="sibTrans" cxnId="{649AE758-9D27-49F7-92D1-80884D517DA2}">
      <dgm:prSet/>
      <dgm:spPr/>
      <dgm:t>
        <a:bodyPr/>
        <a:lstStyle/>
        <a:p>
          <a:endParaRPr lang="en-SG"/>
        </a:p>
      </dgm:t>
    </dgm:pt>
    <dgm:pt modelId="{B0CA05EF-1057-4F9B-8679-3960001DC78A}">
      <dgm:prSet phldrT="[Text]" custT="1"/>
      <dgm:spPr>
        <a:solidFill>
          <a:srgbClr val="FFCCCC">
            <a:alpha val="89804"/>
          </a:srgbClr>
        </a:solidFill>
        <a:ln>
          <a:solidFill>
            <a:srgbClr val="FFCCCC">
              <a:alpha val="90000"/>
            </a:srgbClr>
          </a:solidFill>
        </a:ln>
      </dgm:spPr>
      <dgm:t>
        <a:bodyPr/>
        <a:lstStyle/>
        <a:p>
          <a:r>
            <a:rPr lang="en-SG" sz="1400" dirty="0">
              <a:latin typeface="Calibri Light" panose="020F0302020204030204" pitchFamily="34" charset="0"/>
              <a:cs typeface="Calibri Light" panose="020F0302020204030204" pitchFamily="34" charset="0"/>
            </a:rPr>
            <a:t>Hallucination</a:t>
          </a:r>
        </a:p>
      </dgm:t>
    </dgm:pt>
    <dgm:pt modelId="{071A65F6-DAE6-4C98-A6AA-CB7A7FE2193D}" type="parTrans" cxnId="{F6014CE4-5BF5-41E8-ABFE-A90CD1DFE5FD}">
      <dgm:prSet/>
      <dgm:spPr/>
      <dgm:t>
        <a:bodyPr/>
        <a:lstStyle/>
        <a:p>
          <a:endParaRPr lang="en-SG"/>
        </a:p>
      </dgm:t>
    </dgm:pt>
    <dgm:pt modelId="{BD71B981-F143-427E-809A-7DE38386181E}" type="sibTrans" cxnId="{F6014CE4-5BF5-41E8-ABFE-A90CD1DFE5FD}">
      <dgm:prSet/>
      <dgm:spPr/>
      <dgm:t>
        <a:bodyPr/>
        <a:lstStyle/>
        <a:p>
          <a:endParaRPr lang="en-SG"/>
        </a:p>
      </dgm:t>
    </dgm:pt>
    <dgm:pt modelId="{38AA227C-7D73-46E4-B8D8-A2BAB8A1AF07}">
      <dgm:prSet phldrT="[Text]" custT="1"/>
      <dgm:spPr>
        <a:solidFill>
          <a:srgbClr val="FFCCCC">
            <a:alpha val="89804"/>
          </a:srgbClr>
        </a:solidFill>
        <a:ln>
          <a:solidFill>
            <a:srgbClr val="FFCCCC">
              <a:alpha val="90000"/>
            </a:srgbClr>
          </a:solidFill>
        </a:ln>
      </dgm:spPr>
      <dgm:t>
        <a:bodyPr/>
        <a:lstStyle/>
        <a:p>
          <a:r>
            <a:rPr lang="en-SG" sz="1400" dirty="0">
              <a:latin typeface="Calibri Light" panose="020F0302020204030204" pitchFamily="34" charset="0"/>
              <a:cs typeface="Calibri Light" panose="020F0302020204030204" pitchFamily="34" charset="0"/>
            </a:rPr>
            <a:t>Kidney, liver and brain damage</a:t>
          </a:r>
        </a:p>
      </dgm:t>
    </dgm:pt>
    <dgm:pt modelId="{30BDEAC0-CF41-4D07-9FEA-360A3523AD34}" type="parTrans" cxnId="{53CD4325-C491-407A-913C-B86144DF5AF9}">
      <dgm:prSet/>
      <dgm:spPr/>
      <dgm:t>
        <a:bodyPr/>
        <a:lstStyle/>
        <a:p>
          <a:endParaRPr lang="en-SG"/>
        </a:p>
      </dgm:t>
    </dgm:pt>
    <dgm:pt modelId="{4FD14732-FA99-414A-8545-2D30E447994A}" type="sibTrans" cxnId="{53CD4325-C491-407A-913C-B86144DF5AF9}">
      <dgm:prSet/>
      <dgm:spPr/>
      <dgm:t>
        <a:bodyPr/>
        <a:lstStyle/>
        <a:p>
          <a:endParaRPr lang="en-SG"/>
        </a:p>
      </dgm:t>
    </dgm:pt>
    <dgm:pt modelId="{2F315E7E-1CCE-4699-9DEF-0BC110DD951A}">
      <dgm:prSet phldrT="[Text]" custT="1"/>
      <dgm:spPr>
        <a:solidFill>
          <a:srgbClr val="FFCCCC">
            <a:alpha val="89804"/>
          </a:srgbClr>
        </a:solidFill>
        <a:ln>
          <a:solidFill>
            <a:srgbClr val="FFCCCC">
              <a:alpha val="90000"/>
            </a:srgbClr>
          </a:solidFill>
        </a:ln>
      </dgm:spPr>
      <dgm:t>
        <a:bodyPr/>
        <a:lstStyle/>
        <a:p>
          <a:r>
            <a:rPr lang="en-SG" sz="1400" dirty="0">
              <a:latin typeface="Calibri Light" panose="020F0302020204030204" pitchFamily="34" charset="0"/>
              <a:cs typeface="Calibri Light" panose="020F0302020204030204" pitchFamily="34" charset="0"/>
            </a:rPr>
            <a:t>Long term memory loss</a:t>
          </a:r>
        </a:p>
      </dgm:t>
    </dgm:pt>
    <dgm:pt modelId="{EA75D532-D4DF-45ED-AB0D-B6C7D91B14B5}" type="parTrans" cxnId="{4F684F3D-FBB1-440E-B97E-973F13214FBC}">
      <dgm:prSet/>
      <dgm:spPr/>
      <dgm:t>
        <a:bodyPr/>
        <a:lstStyle/>
        <a:p>
          <a:endParaRPr lang="en-SG"/>
        </a:p>
      </dgm:t>
    </dgm:pt>
    <dgm:pt modelId="{C9B2AA10-9E02-4F37-815E-A8EBA601A18B}" type="sibTrans" cxnId="{4F684F3D-FBB1-440E-B97E-973F13214FBC}">
      <dgm:prSet/>
      <dgm:spPr/>
      <dgm:t>
        <a:bodyPr/>
        <a:lstStyle/>
        <a:p>
          <a:endParaRPr lang="en-SG"/>
        </a:p>
      </dgm:t>
    </dgm:pt>
    <dgm:pt modelId="{04DCCAD7-54CA-41B8-8827-BB91B53B4404}">
      <dgm:prSet phldrT="[Text]" custT="1"/>
      <dgm:spPr>
        <a:solidFill>
          <a:srgbClr val="FFCCCC">
            <a:alpha val="89804"/>
          </a:srgbClr>
        </a:solidFill>
        <a:ln>
          <a:solidFill>
            <a:srgbClr val="FFCCCC">
              <a:alpha val="90000"/>
            </a:srgbClr>
          </a:solidFill>
        </a:ln>
      </dgm:spPr>
      <dgm:t>
        <a:bodyPr/>
        <a:lstStyle/>
        <a:p>
          <a:r>
            <a:rPr lang="en-SG" sz="1400" dirty="0">
              <a:latin typeface="Calibri Light" panose="020F0302020204030204" pitchFamily="34" charset="0"/>
              <a:cs typeface="Calibri Light" panose="020F0302020204030204" pitchFamily="34" charset="0"/>
            </a:rPr>
            <a:t>Chills, sweating and vomiting </a:t>
          </a:r>
        </a:p>
      </dgm:t>
    </dgm:pt>
    <dgm:pt modelId="{88150380-F364-4FC9-AD12-594402BD2FC2}" type="parTrans" cxnId="{2948F522-10C8-40B0-9EF1-9E484AFA89DF}">
      <dgm:prSet/>
      <dgm:spPr/>
      <dgm:t>
        <a:bodyPr/>
        <a:lstStyle/>
        <a:p>
          <a:endParaRPr lang="en-SG"/>
        </a:p>
      </dgm:t>
    </dgm:pt>
    <dgm:pt modelId="{2BD0FFC8-E464-4F9C-AAE6-BB1888DFE70D}" type="sibTrans" cxnId="{2948F522-10C8-40B0-9EF1-9E484AFA89DF}">
      <dgm:prSet/>
      <dgm:spPr/>
      <dgm:t>
        <a:bodyPr/>
        <a:lstStyle/>
        <a:p>
          <a:endParaRPr lang="en-SG"/>
        </a:p>
      </dgm:t>
    </dgm:pt>
    <dgm:pt modelId="{4E45458C-884E-42A5-9CE3-308B95BFF3E7}">
      <dgm:prSet phldrT="[Text]" custT="1"/>
      <dgm:spPr>
        <a:solidFill>
          <a:srgbClr val="FFCCCC">
            <a:alpha val="89804"/>
          </a:srgbClr>
        </a:solidFill>
        <a:ln>
          <a:solidFill>
            <a:srgbClr val="FFCCCC">
              <a:alpha val="90000"/>
            </a:srgbClr>
          </a:solidFill>
        </a:ln>
      </dgm:spPr>
      <dgm:t>
        <a:bodyPr/>
        <a:lstStyle/>
        <a:p>
          <a:r>
            <a:rPr lang="en-SG" sz="1400" dirty="0">
              <a:latin typeface="Calibri Light" panose="020F0302020204030204" pitchFamily="34" charset="0"/>
              <a:cs typeface="Calibri Light" panose="020F0302020204030204" pitchFamily="34" charset="0"/>
            </a:rPr>
            <a:t>Inability to think, seek and co-ordinate properly</a:t>
          </a:r>
        </a:p>
      </dgm:t>
    </dgm:pt>
    <dgm:pt modelId="{FE5E56EF-6DD4-4E28-85AF-4CA226817132}" type="parTrans" cxnId="{286AD1E4-5B6A-4EF0-8323-403C42BD7254}">
      <dgm:prSet/>
      <dgm:spPr/>
      <dgm:t>
        <a:bodyPr/>
        <a:lstStyle/>
        <a:p>
          <a:endParaRPr lang="en-SG"/>
        </a:p>
      </dgm:t>
    </dgm:pt>
    <dgm:pt modelId="{292A22AD-58C0-4C18-AD37-C92B9FDBC736}" type="sibTrans" cxnId="{286AD1E4-5B6A-4EF0-8323-403C42BD7254}">
      <dgm:prSet/>
      <dgm:spPr/>
      <dgm:t>
        <a:bodyPr/>
        <a:lstStyle/>
        <a:p>
          <a:endParaRPr lang="en-SG"/>
        </a:p>
      </dgm:t>
    </dgm:pt>
    <dgm:pt modelId="{87075D35-4B13-4FA3-9CA4-6791ED4692C5}">
      <dgm:prSet phldrT="[Text]" custT="1"/>
      <dgm:spPr>
        <a:solidFill>
          <a:srgbClr val="FFCCCC">
            <a:alpha val="89804"/>
          </a:srgbClr>
        </a:solidFill>
        <a:ln>
          <a:solidFill>
            <a:srgbClr val="FFCCCC">
              <a:alpha val="90000"/>
            </a:srgbClr>
          </a:solidFill>
        </a:ln>
      </dgm:spPr>
      <dgm:t>
        <a:bodyPr/>
        <a:lstStyle/>
        <a:p>
          <a:r>
            <a:rPr lang="en-SG" sz="1400" dirty="0">
              <a:latin typeface="Calibri Light" panose="020F0302020204030204" pitchFamily="34" charset="0"/>
              <a:cs typeface="Calibri Light" panose="020F0302020204030204" pitchFamily="34" charset="0"/>
            </a:rPr>
            <a:t>Jaw clenching, teeth grinding and uncontrollable shaking</a:t>
          </a:r>
        </a:p>
      </dgm:t>
    </dgm:pt>
    <dgm:pt modelId="{1FB4B98F-1E6F-40C9-8312-DCF1A5F520FD}" type="parTrans" cxnId="{D2EACCBF-1DF3-4549-804E-5555FAA1133C}">
      <dgm:prSet/>
      <dgm:spPr/>
      <dgm:t>
        <a:bodyPr/>
        <a:lstStyle/>
        <a:p>
          <a:endParaRPr lang="en-SG"/>
        </a:p>
      </dgm:t>
    </dgm:pt>
    <dgm:pt modelId="{5D3D8454-871F-4005-A5C9-584CB4E6E7EA}" type="sibTrans" cxnId="{D2EACCBF-1DF3-4549-804E-5555FAA1133C}">
      <dgm:prSet/>
      <dgm:spPr/>
      <dgm:t>
        <a:bodyPr/>
        <a:lstStyle/>
        <a:p>
          <a:endParaRPr lang="en-SG"/>
        </a:p>
      </dgm:t>
    </dgm:pt>
    <dgm:pt modelId="{6294A9CF-DA0B-4FD6-9B2B-134EAB09A228}">
      <dgm:prSet phldrT="[Text]" custT="1"/>
      <dgm:spPr>
        <a:solidFill>
          <a:srgbClr val="B1EDEC">
            <a:alpha val="90000"/>
          </a:srgbClr>
        </a:solidFill>
        <a:ln>
          <a:solidFill>
            <a:srgbClr val="B1EDEC">
              <a:alpha val="90000"/>
            </a:srgbClr>
          </a:solidFill>
        </a:ln>
      </dgm:spPr>
      <dgm:t>
        <a:bodyPr/>
        <a:lstStyle/>
        <a:p>
          <a:pPr algn="l"/>
          <a:r>
            <a:rPr lang="en-SG" sz="1400" dirty="0">
              <a:latin typeface="Calibri Light" panose="020F0302020204030204" pitchFamily="34" charset="0"/>
              <a:cs typeface="Calibri Light" panose="020F0302020204030204" pitchFamily="34" charset="0"/>
            </a:rPr>
            <a:t>Insomnia </a:t>
          </a:r>
        </a:p>
      </dgm:t>
    </dgm:pt>
    <dgm:pt modelId="{37B51D80-BA2B-46E0-B058-5A75B49E60DC}" type="parTrans" cxnId="{CC724736-B5C9-4B0C-9C76-58C8C57C9AF6}">
      <dgm:prSet/>
      <dgm:spPr/>
      <dgm:t>
        <a:bodyPr/>
        <a:lstStyle/>
        <a:p>
          <a:endParaRPr lang="en-SG"/>
        </a:p>
      </dgm:t>
    </dgm:pt>
    <dgm:pt modelId="{B1E1DA24-0966-4BAA-BB15-94D187CD66C6}" type="sibTrans" cxnId="{CC724736-B5C9-4B0C-9C76-58C8C57C9AF6}">
      <dgm:prSet/>
      <dgm:spPr/>
      <dgm:t>
        <a:bodyPr/>
        <a:lstStyle/>
        <a:p>
          <a:endParaRPr lang="en-SG"/>
        </a:p>
      </dgm:t>
    </dgm:pt>
    <dgm:pt modelId="{23518289-5E49-486B-B864-FAFC928E8295}" type="pres">
      <dgm:prSet presAssocID="{492DC9E6-2887-489A-A56D-B2756D7DFCB9}" presName="Name0" presStyleCnt="0">
        <dgm:presLayoutVars>
          <dgm:dir/>
          <dgm:animLvl val="lvl"/>
          <dgm:resizeHandles val="exact"/>
        </dgm:presLayoutVars>
      </dgm:prSet>
      <dgm:spPr/>
    </dgm:pt>
    <dgm:pt modelId="{A0B7F16C-D73F-45D3-AE13-351A5C80FE65}" type="pres">
      <dgm:prSet presAssocID="{FC2D38B9-D2D5-4D2D-A9B9-B3C9FB38EB60}" presName="composite" presStyleCnt="0"/>
      <dgm:spPr/>
    </dgm:pt>
    <dgm:pt modelId="{6DCF7F53-C4EF-4BB4-BB12-3FBD1D457EDE}" type="pres">
      <dgm:prSet presAssocID="{FC2D38B9-D2D5-4D2D-A9B9-B3C9FB38EB60}" presName="parTx" presStyleLbl="alignNode1" presStyleIdx="0" presStyleCnt="3">
        <dgm:presLayoutVars>
          <dgm:chMax val="0"/>
          <dgm:chPref val="0"/>
          <dgm:bulletEnabled val="1"/>
        </dgm:presLayoutVars>
      </dgm:prSet>
      <dgm:spPr/>
    </dgm:pt>
    <dgm:pt modelId="{3AB81A3E-20F1-43F1-8C2E-C02E5717E1BE}" type="pres">
      <dgm:prSet presAssocID="{FC2D38B9-D2D5-4D2D-A9B9-B3C9FB38EB60}" presName="desTx" presStyleLbl="alignAccFollowNode1" presStyleIdx="0" presStyleCnt="3">
        <dgm:presLayoutVars>
          <dgm:bulletEnabled val="1"/>
        </dgm:presLayoutVars>
      </dgm:prSet>
      <dgm:spPr/>
    </dgm:pt>
    <dgm:pt modelId="{653F661A-00A5-4DBF-A807-66F1AA92C094}" type="pres">
      <dgm:prSet presAssocID="{989EC1F5-F864-4A69-9142-63ABCB6A3C0D}" presName="space" presStyleCnt="0"/>
      <dgm:spPr/>
    </dgm:pt>
    <dgm:pt modelId="{9C562393-3900-46A6-BD95-6B82F4600900}" type="pres">
      <dgm:prSet presAssocID="{FA9BCDA1-4D4A-4851-AACF-1CBD027C2C8C}" presName="composite" presStyleCnt="0"/>
      <dgm:spPr/>
    </dgm:pt>
    <dgm:pt modelId="{ED1B6FF8-54B3-477E-AA11-D1851716A887}" type="pres">
      <dgm:prSet presAssocID="{FA9BCDA1-4D4A-4851-AACF-1CBD027C2C8C}" presName="parTx" presStyleLbl="alignNode1" presStyleIdx="1" presStyleCnt="3">
        <dgm:presLayoutVars>
          <dgm:chMax val="0"/>
          <dgm:chPref val="0"/>
          <dgm:bulletEnabled val="1"/>
        </dgm:presLayoutVars>
      </dgm:prSet>
      <dgm:spPr/>
    </dgm:pt>
    <dgm:pt modelId="{0EA96673-4F3B-4AD5-A98A-1398ADF4B4E0}" type="pres">
      <dgm:prSet presAssocID="{FA9BCDA1-4D4A-4851-AACF-1CBD027C2C8C}" presName="desTx" presStyleLbl="alignAccFollowNode1" presStyleIdx="1" presStyleCnt="3">
        <dgm:presLayoutVars>
          <dgm:bulletEnabled val="1"/>
        </dgm:presLayoutVars>
      </dgm:prSet>
      <dgm:spPr/>
    </dgm:pt>
    <dgm:pt modelId="{3FB1088B-57B1-49A9-9870-62C2DB6E8D21}" type="pres">
      <dgm:prSet presAssocID="{75506BD1-9CA4-4400-A0D4-874E11304B3B}" presName="space" presStyleCnt="0"/>
      <dgm:spPr/>
    </dgm:pt>
    <dgm:pt modelId="{268B86B2-9BCF-4AB0-BA24-CA21DDF2B872}" type="pres">
      <dgm:prSet presAssocID="{938F4001-CCCE-49C0-80AA-A7BFE53ADE89}" presName="composite" presStyleCnt="0"/>
      <dgm:spPr/>
    </dgm:pt>
    <dgm:pt modelId="{A93AF0DA-F82B-4A88-B5A6-6CDF3AFD58B1}" type="pres">
      <dgm:prSet presAssocID="{938F4001-CCCE-49C0-80AA-A7BFE53ADE89}" presName="parTx" presStyleLbl="alignNode1" presStyleIdx="2" presStyleCnt="3">
        <dgm:presLayoutVars>
          <dgm:chMax val="0"/>
          <dgm:chPref val="0"/>
          <dgm:bulletEnabled val="1"/>
        </dgm:presLayoutVars>
      </dgm:prSet>
      <dgm:spPr/>
    </dgm:pt>
    <dgm:pt modelId="{6D7229B4-20BA-4C7D-9DBA-B42323FCBAFD}" type="pres">
      <dgm:prSet presAssocID="{938F4001-CCCE-49C0-80AA-A7BFE53ADE89}" presName="desTx" presStyleLbl="alignAccFollowNode1" presStyleIdx="2" presStyleCnt="3">
        <dgm:presLayoutVars>
          <dgm:bulletEnabled val="1"/>
        </dgm:presLayoutVars>
      </dgm:prSet>
      <dgm:spPr/>
    </dgm:pt>
  </dgm:ptLst>
  <dgm:cxnLst>
    <dgm:cxn modelId="{791F1517-9E76-415A-BBC0-F862D446749D}" type="presOf" srcId="{91DA2146-EA46-4E2E-8B50-7D7A28C59D74}" destId="{6D7229B4-20BA-4C7D-9DBA-B42323FCBAFD}" srcOrd="0" destOrd="0" presId="urn:microsoft.com/office/officeart/2005/8/layout/hList1"/>
    <dgm:cxn modelId="{2948F522-10C8-40B0-9EF1-9E484AFA89DF}" srcId="{FA9BCDA1-4D4A-4851-AACF-1CBD027C2C8C}" destId="{04DCCAD7-54CA-41B8-8827-BB91B53B4404}" srcOrd="4" destOrd="0" parTransId="{88150380-F364-4FC9-AD12-594402BD2FC2}" sibTransId="{2BD0FFC8-E464-4F9C-AAE6-BB1888DFE70D}"/>
    <dgm:cxn modelId="{53CD4325-C491-407A-913C-B86144DF5AF9}" srcId="{FA9BCDA1-4D4A-4851-AACF-1CBD027C2C8C}" destId="{38AA227C-7D73-46E4-B8D8-A2BAB8A1AF07}" srcOrd="2" destOrd="0" parTransId="{30BDEAC0-CF41-4D07-9FEA-360A3523AD34}" sibTransId="{4FD14732-FA99-414A-8545-2D30E447994A}"/>
    <dgm:cxn modelId="{9B832727-F3E9-4100-8DCD-EDD7E7309A52}" srcId="{FC2D38B9-D2D5-4D2D-A9B9-B3C9FB38EB60}" destId="{0F8667AB-5A0A-47A1-B52C-7CA7B153E624}" srcOrd="1" destOrd="0" parTransId="{C154DC3C-F5D0-4DE9-B462-F3AC01A9F5F6}" sibTransId="{28A52744-F155-4BFA-80B3-6F6E028C603B}"/>
    <dgm:cxn modelId="{76BA9A2B-91C2-45F1-9900-B68C1DAFC601}" type="presOf" srcId="{492DC9E6-2887-489A-A56D-B2756D7DFCB9}" destId="{23518289-5E49-486B-B864-FAFC928E8295}" srcOrd="0" destOrd="0" presId="urn:microsoft.com/office/officeart/2005/8/layout/hList1"/>
    <dgm:cxn modelId="{CC724736-B5C9-4B0C-9C76-58C8C57C9AF6}" srcId="{938F4001-CCCE-49C0-80AA-A7BFE53ADE89}" destId="{6294A9CF-DA0B-4FD6-9B2B-134EAB09A228}" srcOrd="1" destOrd="0" parTransId="{37B51D80-BA2B-46E0-B058-5A75B49E60DC}" sibTransId="{B1E1DA24-0966-4BAA-BB15-94D187CD66C6}"/>
    <dgm:cxn modelId="{4F684F3D-FBB1-440E-B97E-973F13214FBC}" srcId="{FA9BCDA1-4D4A-4851-AACF-1CBD027C2C8C}" destId="{2F315E7E-1CCE-4699-9DEF-0BC110DD951A}" srcOrd="3" destOrd="0" parTransId="{EA75D532-D4DF-45ED-AB0D-B6C7D91B14B5}" sibTransId="{C9B2AA10-9E02-4F37-815E-A8EBA601A18B}"/>
    <dgm:cxn modelId="{43157F3E-86AE-40D8-9E1F-3CE097BC8AB8}" type="presOf" srcId="{E63513B0-97FD-4D1F-9D0B-945D48274C9A}" destId="{0EA96673-4F3B-4AD5-A98A-1398ADF4B4E0}" srcOrd="0" destOrd="0" presId="urn:microsoft.com/office/officeart/2005/8/layout/hList1"/>
    <dgm:cxn modelId="{0D9B075E-56EA-4100-8233-90C7717770A3}" srcId="{FA9BCDA1-4D4A-4851-AACF-1CBD027C2C8C}" destId="{E63513B0-97FD-4D1F-9D0B-945D48274C9A}" srcOrd="0" destOrd="0" parTransId="{A06B94E0-7C0E-4F36-926A-85C6B8B2835C}" sibTransId="{D1F3883D-1F1D-4E62-8D0A-E2C95AB787D5}"/>
    <dgm:cxn modelId="{706A2F43-733B-46B6-8D01-4FCE76D6AA54}" type="presOf" srcId="{87075D35-4B13-4FA3-9CA4-6791ED4692C5}" destId="{0EA96673-4F3B-4AD5-A98A-1398ADF4B4E0}" srcOrd="0" destOrd="6" presId="urn:microsoft.com/office/officeart/2005/8/layout/hList1"/>
    <dgm:cxn modelId="{6759DA65-47D3-470C-826D-4520288B1B73}" type="presOf" srcId="{FA9BCDA1-4D4A-4851-AACF-1CBD027C2C8C}" destId="{ED1B6FF8-54B3-477E-AA11-D1851716A887}" srcOrd="0" destOrd="0" presId="urn:microsoft.com/office/officeart/2005/8/layout/hList1"/>
    <dgm:cxn modelId="{60892472-86F8-46F2-9E31-A83C8AD6070A}" type="presOf" srcId="{38AA227C-7D73-46E4-B8D8-A2BAB8A1AF07}" destId="{0EA96673-4F3B-4AD5-A98A-1398ADF4B4E0}" srcOrd="0" destOrd="2" presId="urn:microsoft.com/office/officeart/2005/8/layout/hList1"/>
    <dgm:cxn modelId="{CBB7AA53-6C7A-459D-9AD5-A7CACD82882C}" type="presOf" srcId="{13224C1E-41C6-443A-A3F7-138D50BCAD40}" destId="{3AB81A3E-20F1-43F1-8C2E-C02E5717E1BE}" srcOrd="0" destOrd="2" presId="urn:microsoft.com/office/officeart/2005/8/layout/hList1"/>
    <dgm:cxn modelId="{7141D053-EB31-4AC5-B844-8EB493AD08A4}" type="presOf" srcId="{0F8667AB-5A0A-47A1-B52C-7CA7B153E624}" destId="{3AB81A3E-20F1-43F1-8C2E-C02E5717E1BE}" srcOrd="0" destOrd="1" presId="urn:microsoft.com/office/officeart/2005/8/layout/hList1"/>
    <dgm:cxn modelId="{0FB4A255-D240-4898-9E99-01736D4A6080}" srcId="{492DC9E6-2887-489A-A56D-B2756D7DFCB9}" destId="{938F4001-CCCE-49C0-80AA-A7BFE53ADE89}" srcOrd="2" destOrd="0" parTransId="{B3ECD869-B0FE-4CF0-BE5D-CE0312C88E72}" sibTransId="{8750C7D9-716A-42A6-BCBC-2A7C8CEBCDDC}"/>
    <dgm:cxn modelId="{649AE758-9D27-49F7-92D1-80884D517DA2}" srcId="{FC2D38B9-D2D5-4D2D-A9B9-B3C9FB38EB60}" destId="{13224C1E-41C6-443A-A3F7-138D50BCAD40}" srcOrd="2" destOrd="0" parTransId="{03223AF4-5611-470A-8975-22A9C0D9EB80}" sibTransId="{02CF9068-EAB4-4B85-8AB4-2015BD97DCB7}"/>
    <dgm:cxn modelId="{B55E057A-9FFB-42FD-B1C0-B93EE3F3DB3B}" type="presOf" srcId="{4E45458C-884E-42A5-9CE3-308B95BFF3E7}" destId="{0EA96673-4F3B-4AD5-A98A-1398ADF4B4E0}" srcOrd="0" destOrd="5" presId="urn:microsoft.com/office/officeart/2005/8/layout/hList1"/>
    <dgm:cxn modelId="{A42C817A-CC9D-4B91-93E7-3AAA0F13AB8F}" srcId="{492DC9E6-2887-489A-A56D-B2756D7DFCB9}" destId="{FA9BCDA1-4D4A-4851-AACF-1CBD027C2C8C}" srcOrd="1" destOrd="0" parTransId="{3A28B930-D33E-4CDB-BDF2-1823C3AC03EF}" sibTransId="{75506BD1-9CA4-4400-A0D4-874E11304B3B}"/>
    <dgm:cxn modelId="{0D49569C-1740-4F0C-AB01-27BB8451DF47}" type="presOf" srcId="{6294A9CF-DA0B-4FD6-9B2B-134EAB09A228}" destId="{6D7229B4-20BA-4C7D-9DBA-B42323FCBAFD}" srcOrd="0" destOrd="1" presId="urn:microsoft.com/office/officeart/2005/8/layout/hList1"/>
    <dgm:cxn modelId="{D6D6B99C-D297-4BBD-BEE1-1A07316EA910}" srcId="{938F4001-CCCE-49C0-80AA-A7BFE53ADE89}" destId="{91DA2146-EA46-4E2E-8B50-7D7A28C59D74}" srcOrd="0" destOrd="0" parTransId="{5C335CBF-1A64-463A-933A-F92FC09EDBBE}" sibTransId="{506BAC0B-890E-4532-9CA8-750E84900A60}"/>
    <dgm:cxn modelId="{A128D1A4-62AC-428D-BDDB-716060B0C180}" srcId="{FC2D38B9-D2D5-4D2D-A9B9-B3C9FB38EB60}" destId="{A8A7C06A-C23F-4401-842C-3AD8E821B49A}" srcOrd="0" destOrd="0" parTransId="{3389E630-7245-4283-940B-1E01D59DC74F}" sibTransId="{43CA6CE3-D07D-4F50-9DD6-2FDFCB311337}"/>
    <dgm:cxn modelId="{894CA4B2-1D3A-4BF6-A046-72A77263E685}" type="presOf" srcId="{938F4001-CCCE-49C0-80AA-A7BFE53ADE89}" destId="{A93AF0DA-F82B-4A88-B5A6-6CDF3AFD58B1}" srcOrd="0" destOrd="0" presId="urn:microsoft.com/office/officeart/2005/8/layout/hList1"/>
    <dgm:cxn modelId="{D2EACCBF-1DF3-4549-804E-5555FAA1133C}" srcId="{FA9BCDA1-4D4A-4851-AACF-1CBD027C2C8C}" destId="{87075D35-4B13-4FA3-9CA4-6791ED4692C5}" srcOrd="6" destOrd="0" parTransId="{1FB4B98F-1E6F-40C9-8312-DCF1A5F520FD}" sibTransId="{5D3D8454-871F-4005-A5C9-584CB4E6E7EA}"/>
    <dgm:cxn modelId="{82EE4BC7-F8D0-4757-910C-BF506F40AFFE}" type="presOf" srcId="{FC2D38B9-D2D5-4D2D-A9B9-B3C9FB38EB60}" destId="{6DCF7F53-C4EF-4BB4-BB12-3FBD1D457EDE}" srcOrd="0" destOrd="0" presId="urn:microsoft.com/office/officeart/2005/8/layout/hList1"/>
    <dgm:cxn modelId="{648CBBC7-EDA4-4179-8F49-D29B8349384E}" srcId="{492DC9E6-2887-489A-A56D-B2756D7DFCB9}" destId="{FC2D38B9-D2D5-4D2D-A9B9-B3C9FB38EB60}" srcOrd="0" destOrd="0" parTransId="{2D61F61D-BBB1-4E83-B6A4-DC08BDE76204}" sibTransId="{989EC1F5-F864-4A69-9142-63ABCB6A3C0D}"/>
    <dgm:cxn modelId="{E29491CB-9768-4E32-AEDC-3EE3F15E7FCB}" type="presOf" srcId="{04DCCAD7-54CA-41B8-8827-BB91B53B4404}" destId="{0EA96673-4F3B-4AD5-A98A-1398ADF4B4E0}" srcOrd="0" destOrd="4" presId="urn:microsoft.com/office/officeart/2005/8/layout/hList1"/>
    <dgm:cxn modelId="{977486DF-02AA-46FD-B605-B5916EAE6D0E}" type="presOf" srcId="{2F315E7E-1CCE-4699-9DEF-0BC110DD951A}" destId="{0EA96673-4F3B-4AD5-A98A-1398ADF4B4E0}" srcOrd="0" destOrd="3" presId="urn:microsoft.com/office/officeart/2005/8/layout/hList1"/>
    <dgm:cxn modelId="{F6014CE4-5BF5-41E8-ABFE-A90CD1DFE5FD}" srcId="{FA9BCDA1-4D4A-4851-AACF-1CBD027C2C8C}" destId="{B0CA05EF-1057-4F9B-8679-3960001DC78A}" srcOrd="1" destOrd="0" parTransId="{071A65F6-DAE6-4C98-A6AA-CB7A7FE2193D}" sibTransId="{BD71B981-F143-427E-809A-7DE38386181E}"/>
    <dgm:cxn modelId="{286AD1E4-5B6A-4EF0-8323-403C42BD7254}" srcId="{FA9BCDA1-4D4A-4851-AACF-1CBD027C2C8C}" destId="{4E45458C-884E-42A5-9CE3-308B95BFF3E7}" srcOrd="5" destOrd="0" parTransId="{FE5E56EF-6DD4-4E28-85AF-4CA226817132}" sibTransId="{292A22AD-58C0-4C18-AD37-C92B9FDBC736}"/>
    <dgm:cxn modelId="{0511A1FA-D753-4AED-9ABC-919F189FDBB6}" type="presOf" srcId="{A8A7C06A-C23F-4401-842C-3AD8E821B49A}" destId="{3AB81A3E-20F1-43F1-8C2E-C02E5717E1BE}" srcOrd="0" destOrd="0" presId="urn:microsoft.com/office/officeart/2005/8/layout/hList1"/>
    <dgm:cxn modelId="{BDD21AFE-17C9-432D-91B1-00F6E2A90B1C}" type="presOf" srcId="{B0CA05EF-1057-4F9B-8679-3960001DC78A}" destId="{0EA96673-4F3B-4AD5-A98A-1398ADF4B4E0}" srcOrd="0" destOrd="1" presId="urn:microsoft.com/office/officeart/2005/8/layout/hList1"/>
    <dgm:cxn modelId="{398AF3BC-DA03-41FE-BFCA-1F14FBBACCA8}" type="presParOf" srcId="{23518289-5E49-486B-B864-FAFC928E8295}" destId="{A0B7F16C-D73F-45D3-AE13-351A5C80FE65}" srcOrd="0" destOrd="0" presId="urn:microsoft.com/office/officeart/2005/8/layout/hList1"/>
    <dgm:cxn modelId="{C3B97641-8D17-4EC8-8A8A-10B07E53F4F9}" type="presParOf" srcId="{A0B7F16C-D73F-45D3-AE13-351A5C80FE65}" destId="{6DCF7F53-C4EF-4BB4-BB12-3FBD1D457EDE}" srcOrd="0" destOrd="0" presId="urn:microsoft.com/office/officeart/2005/8/layout/hList1"/>
    <dgm:cxn modelId="{8F2C116C-0EF3-4150-B29E-C226C3DF13AE}" type="presParOf" srcId="{A0B7F16C-D73F-45D3-AE13-351A5C80FE65}" destId="{3AB81A3E-20F1-43F1-8C2E-C02E5717E1BE}" srcOrd="1" destOrd="0" presId="urn:microsoft.com/office/officeart/2005/8/layout/hList1"/>
    <dgm:cxn modelId="{B7D294D7-D486-4337-9206-01857ED60C3F}" type="presParOf" srcId="{23518289-5E49-486B-B864-FAFC928E8295}" destId="{653F661A-00A5-4DBF-A807-66F1AA92C094}" srcOrd="1" destOrd="0" presId="urn:microsoft.com/office/officeart/2005/8/layout/hList1"/>
    <dgm:cxn modelId="{A05C4EE6-B7EB-4CEE-984D-41C42A3BCA0A}" type="presParOf" srcId="{23518289-5E49-486B-B864-FAFC928E8295}" destId="{9C562393-3900-46A6-BD95-6B82F4600900}" srcOrd="2" destOrd="0" presId="urn:microsoft.com/office/officeart/2005/8/layout/hList1"/>
    <dgm:cxn modelId="{9EE429C3-F42D-4426-9426-85127820DD29}" type="presParOf" srcId="{9C562393-3900-46A6-BD95-6B82F4600900}" destId="{ED1B6FF8-54B3-477E-AA11-D1851716A887}" srcOrd="0" destOrd="0" presId="urn:microsoft.com/office/officeart/2005/8/layout/hList1"/>
    <dgm:cxn modelId="{2AC9B79F-2320-4E8A-9752-2B0B8E1F4A16}" type="presParOf" srcId="{9C562393-3900-46A6-BD95-6B82F4600900}" destId="{0EA96673-4F3B-4AD5-A98A-1398ADF4B4E0}" srcOrd="1" destOrd="0" presId="urn:microsoft.com/office/officeart/2005/8/layout/hList1"/>
    <dgm:cxn modelId="{AE047984-8DC8-4FFF-9C95-8260CDAA6C3D}" type="presParOf" srcId="{23518289-5E49-486B-B864-FAFC928E8295}" destId="{3FB1088B-57B1-49A9-9870-62C2DB6E8D21}" srcOrd="3" destOrd="0" presId="urn:microsoft.com/office/officeart/2005/8/layout/hList1"/>
    <dgm:cxn modelId="{AAABD9EE-15FB-4A12-AE2B-B20DE2D2A0CB}" type="presParOf" srcId="{23518289-5E49-486B-B864-FAFC928E8295}" destId="{268B86B2-9BCF-4AB0-BA24-CA21DDF2B872}" srcOrd="4" destOrd="0" presId="urn:microsoft.com/office/officeart/2005/8/layout/hList1"/>
    <dgm:cxn modelId="{D4ACE455-CAB5-45E6-8898-3E31A708DAD1}" type="presParOf" srcId="{268B86B2-9BCF-4AB0-BA24-CA21DDF2B872}" destId="{A93AF0DA-F82B-4A88-B5A6-6CDF3AFD58B1}" srcOrd="0" destOrd="0" presId="urn:microsoft.com/office/officeart/2005/8/layout/hList1"/>
    <dgm:cxn modelId="{0789F96D-0B4B-4DAB-A019-65765B8C8E68}" type="presParOf" srcId="{268B86B2-9BCF-4AB0-BA24-CA21DDF2B872}" destId="{6D7229B4-20BA-4C7D-9DBA-B42323FCBAFD}"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92DC9E6-2887-489A-A56D-B2756D7DFCB9}"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SG"/>
        </a:p>
      </dgm:t>
    </dgm:pt>
    <dgm:pt modelId="{FC2D38B9-D2D5-4D2D-A9B9-B3C9FB38EB60}">
      <dgm:prSet phldrT="[Text]" custT="1"/>
      <dgm:spPr/>
      <dgm:t>
        <a:bodyPr/>
        <a:lstStyle/>
        <a:p>
          <a:r>
            <a:rPr lang="en-SG" sz="2400" b="1" dirty="0">
              <a:latin typeface="Calibri Light" panose="020F0302020204030204" pitchFamily="34" charset="0"/>
              <a:cs typeface="Calibri Light" panose="020F0302020204030204" pitchFamily="34" charset="0"/>
            </a:rPr>
            <a:t>New Psychoactive Substances (NPS)</a:t>
          </a:r>
        </a:p>
      </dgm:t>
    </dgm:pt>
    <dgm:pt modelId="{2D61F61D-BBB1-4E83-B6A4-DC08BDE76204}" type="parTrans" cxnId="{648CBBC7-EDA4-4179-8F49-D29B8349384E}">
      <dgm:prSet/>
      <dgm:spPr/>
      <dgm:t>
        <a:bodyPr/>
        <a:lstStyle/>
        <a:p>
          <a:endParaRPr lang="en-SG" sz="1400">
            <a:latin typeface="Calibri Light" panose="020F0302020204030204" pitchFamily="34" charset="0"/>
            <a:cs typeface="Calibri Light" panose="020F0302020204030204" pitchFamily="34" charset="0"/>
          </a:endParaRPr>
        </a:p>
      </dgm:t>
    </dgm:pt>
    <dgm:pt modelId="{989EC1F5-F864-4A69-9142-63ABCB6A3C0D}" type="sibTrans" cxnId="{648CBBC7-EDA4-4179-8F49-D29B8349384E}">
      <dgm:prSet/>
      <dgm:spPr/>
      <dgm:t>
        <a:bodyPr/>
        <a:lstStyle/>
        <a:p>
          <a:endParaRPr lang="en-SG" sz="1400">
            <a:latin typeface="Calibri Light" panose="020F0302020204030204" pitchFamily="34" charset="0"/>
            <a:cs typeface="Calibri Light" panose="020F0302020204030204" pitchFamily="34" charset="0"/>
          </a:endParaRPr>
        </a:p>
      </dgm:t>
    </dgm:pt>
    <dgm:pt modelId="{FA9BCDA1-4D4A-4851-AACF-1CBD027C2C8C}">
      <dgm:prSet phldrT="[Text]" custT="1"/>
      <dgm:spPr>
        <a:solidFill>
          <a:srgbClr val="FF7C80"/>
        </a:solidFill>
        <a:ln>
          <a:solidFill>
            <a:srgbClr val="FF7C80"/>
          </a:solidFill>
        </a:ln>
      </dgm:spPr>
      <dgm:t>
        <a:bodyPr/>
        <a:lstStyle/>
        <a:p>
          <a:pPr algn="ctr"/>
          <a:r>
            <a:rPr lang="en-SG" sz="2000" b="1" dirty="0">
              <a:latin typeface="Calibri Light" panose="020F0302020204030204" pitchFamily="34" charset="0"/>
              <a:cs typeface="Calibri Light" panose="020F0302020204030204" pitchFamily="34" charset="0"/>
            </a:rPr>
            <a:t>     Effects and Dangers</a:t>
          </a:r>
        </a:p>
      </dgm:t>
    </dgm:pt>
    <dgm:pt modelId="{3A28B930-D33E-4CDB-BDF2-1823C3AC03EF}" type="parTrans" cxnId="{A42C817A-CC9D-4B91-93E7-3AAA0F13AB8F}">
      <dgm:prSet/>
      <dgm:spPr/>
      <dgm:t>
        <a:bodyPr/>
        <a:lstStyle/>
        <a:p>
          <a:endParaRPr lang="en-SG" sz="1400">
            <a:latin typeface="Calibri Light" panose="020F0302020204030204" pitchFamily="34" charset="0"/>
            <a:cs typeface="Calibri Light" panose="020F0302020204030204" pitchFamily="34" charset="0"/>
          </a:endParaRPr>
        </a:p>
      </dgm:t>
    </dgm:pt>
    <dgm:pt modelId="{75506BD1-9CA4-4400-A0D4-874E11304B3B}" type="sibTrans" cxnId="{A42C817A-CC9D-4B91-93E7-3AAA0F13AB8F}">
      <dgm:prSet/>
      <dgm:spPr/>
      <dgm:t>
        <a:bodyPr/>
        <a:lstStyle/>
        <a:p>
          <a:endParaRPr lang="en-SG" sz="1400">
            <a:latin typeface="Calibri Light" panose="020F0302020204030204" pitchFamily="34" charset="0"/>
            <a:cs typeface="Calibri Light" panose="020F0302020204030204" pitchFamily="34" charset="0"/>
          </a:endParaRPr>
        </a:p>
      </dgm:t>
    </dgm:pt>
    <dgm:pt modelId="{E63513B0-97FD-4D1F-9D0B-945D48274C9A}">
      <dgm:prSet phldrT="[Text]" custT="1"/>
      <dgm:spPr>
        <a:solidFill>
          <a:srgbClr val="FFCCCC">
            <a:alpha val="89804"/>
          </a:srgbClr>
        </a:solidFill>
        <a:ln>
          <a:solidFill>
            <a:srgbClr val="FFCCCC">
              <a:alpha val="90000"/>
            </a:srgbClr>
          </a:solidFill>
        </a:ln>
      </dgm:spPr>
      <dgm:t>
        <a:bodyPr/>
        <a:lstStyle/>
        <a:p>
          <a:r>
            <a:rPr lang="en-SG" sz="1400" dirty="0">
              <a:latin typeface="Calibri Light" panose="020F0302020204030204" pitchFamily="34" charset="0"/>
              <a:cs typeface="Calibri Light" panose="020F0302020204030204" pitchFamily="34" charset="0"/>
            </a:rPr>
            <a:t>Severe intoxications</a:t>
          </a:r>
        </a:p>
      </dgm:t>
    </dgm:pt>
    <dgm:pt modelId="{A06B94E0-7C0E-4F36-926A-85C6B8B2835C}" type="parTrans" cxnId="{0D9B075E-56EA-4100-8233-90C7717770A3}">
      <dgm:prSet/>
      <dgm:spPr/>
      <dgm:t>
        <a:bodyPr/>
        <a:lstStyle/>
        <a:p>
          <a:endParaRPr lang="en-SG" sz="1400">
            <a:latin typeface="Calibri Light" panose="020F0302020204030204" pitchFamily="34" charset="0"/>
            <a:cs typeface="Calibri Light" panose="020F0302020204030204" pitchFamily="34" charset="0"/>
          </a:endParaRPr>
        </a:p>
      </dgm:t>
    </dgm:pt>
    <dgm:pt modelId="{D1F3883D-1F1D-4E62-8D0A-E2C95AB787D5}" type="sibTrans" cxnId="{0D9B075E-56EA-4100-8233-90C7717770A3}">
      <dgm:prSet/>
      <dgm:spPr/>
      <dgm:t>
        <a:bodyPr/>
        <a:lstStyle/>
        <a:p>
          <a:endParaRPr lang="en-SG" sz="1400">
            <a:latin typeface="Calibri Light" panose="020F0302020204030204" pitchFamily="34" charset="0"/>
            <a:cs typeface="Calibri Light" panose="020F0302020204030204" pitchFamily="34" charset="0"/>
          </a:endParaRPr>
        </a:p>
      </dgm:t>
    </dgm:pt>
    <dgm:pt modelId="{A8A7C06A-C23F-4401-842C-3AD8E821B49A}">
      <dgm:prSet phldrT="[Text]" custT="1"/>
      <dgm:spPr/>
      <dgm:t>
        <a:bodyPr/>
        <a:lstStyle/>
        <a:p>
          <a:pPr algn="l"/>
          <a:r>
            <a:rPr lang="en-SG" sz="1400" dirty="0">
              <a:latin typeface="Calibri Light" panose="020F0302020204030204" pitchFamily="34" charset="0"/>
              <a:cs typeface="Calibri Light" panose="020F0302020204030204" pitchFamily="34" charset="0"/>
            </a:rPr>
            <a:t>Substances that mimic the effects of controlled drugs like cannabis, cocaine, ecstasy, methamphetamine or heroin</a:t>
          </a:r>
        </a:p>
      </dgm:t>
    </dgm:pt>
    <dgm:pt modelId="{3389E630-7245-4283-940B-1E01D59DC74F}" type="parTrans" cxnId="{A128D1A4-62AC-428D-BDDB-716060B0C180}">
      <dgm:prSet/>
      <dgm:spPr/>
      <dgm:t>
        <a:bodyPr/>
        <a:lstStyle/>
        <a:p>
          <a:endParaRPr lang="en-SG"/>
        </a:p>
      </dgm:t>
    </dgm:pt>
    <dgm:pt modelId="{43CA6CE3-D07D-4F50-9DD6-2FDFCB311337}" type="sibTrans" cxnId="{A128D1A4-62AC-428D-BDDB-716060B0C180}">
      <dgm:prSet/>
      <dgm:spPr/>
      <dgm:t>
        <a:bodyPr/>
        <a:lstStyle/>
        <a:p>
          <a:endParaRPr lang="en-SG"/>
        </a:p>
      </dgm:t>
    </dgm:pt>
    <dgm:pt modelId="{D4329972-5744-4DA6-B132-FA55A8A97AB5}">
      <dgm:prSet phldrT="[Text]" custT="1"/>
      <dgm:spPr/>
      <dgm:t>
        <a:bodyPr/>
        <a:lstStyle/>
        <a:p>
          <a:pPr algn="l"/>
          <a:r>
            <a:rPr lang="en-SG" sz="1400" dirty="0">
              <a:latin typeface="Calibri Light" panose="020F0302020204030204" pitchFamily="34" charset="0"/>
              <a:cs typeface="Calibri Light" panose="020F0302020204030204" pitchFamily="34" charset="0"/>
            </a:rPr>
            <a:t>Have unknown, dangerous toxicology effects</a:t>
          </a:r>
        </a:p>
      </dgm:t>
    </dgm:pt>
    <dgm:pt modelId="{0B0CD95D-AC97-42CF-B7E2-6862EDF58ED7}" type="parTrans" cxnId="{37E6EB5B-C0EF-4EF8-8E70-F9C16CCAEE8E}">
      <dgm:prSet/>
      <dgm:spPr/>
      <dgm:t>
        <a:bodyPr/>
        <a:lstStyle/>
        <a:p>
          <a:endParaRPr lang="en-SG"/>
        </a:p>
      </dgm:t>
    </dgm:pt>
    <dgm:pt modelId="{5FFD4EBB-E9DA-49CD-B791-17233697AB54}" type="sibTrans" cxnId="{37E6EB5B-C0EF-4EF8-8E70-F9C16CCAEE8E}">
      <dgm:prSet/>
      <dgm:spPr/>
      <dgm:t>
        <a:bodyPr/>
        <a:lstStyle/>
        <a:p>
          <a:endParaRPr lang="en-SG"/>
        </a:p>
      </dgm:t>
    </dgm:pt>
    <dgm:pt modelId="{733A38F8-4FDC-4637-B3B6-235F52E02745}">
      <dgm:prSet phldrT="[Text]" custT="1"/>
      <dgm:spPr/>
      <dgm:t>
        <a:bodyPr/>
        <a:lstStyle/>
        <a:p>
          <a:pPr algn="l"/>
          <a:r>
            <a:rPr lang="en-SG" sz="1400" dirty="0">
              <a:latin typeface="Calibri Light" panose="020F0302020204030204" pitchFamily="34" charset="0"/>
              <a:cs typeface="Calibri Light" panose="020F0302020204030204" pitchFamily="34" charset="0"/>
            </a:rPr>
            <a:t>Equally addictive and harmful as controlled drugs</a:t>
          </a:r>
        </a:p>
      </dgm:t>
    </dgm:pt>
    <dgm:pt modelId="{C4A8F844-3B92-4E9C-9362-E0DB3DE2C782}" type="parTrans" cxnId="{1C064D72-C42C-4985-ACEE-81EB6483EB4A}">
      <dgm:prSet/>
      <dgm:spPr/>
      <dgm:t>
        <a:bodyPr/>
        <a:lstStyle/>
        <a:p>
          <a:endParaRPr lang="en-SG"/>
        </a:p>
      </dgm:t>
    </dgm:pt>
    <dgm:pt modelId="{843A546D-21CE-4BD9-9D45-DFBB3C81FA4A}" type="sibTrans" cxnId="{1C064D72-C42C-4985-ACEE-81EB6483EB4A}">
      <dgm:prSet/>
      <dgm:spPr/>
      <dgm:t>
        <a:bodyPr/>
        <a:lstStyle/>
        <a:p>
          <a:endParaRPr lang="en-SG"/>
        </a:p>
      </dgm:t>
    </dgm:pt>
    <dgm:pt modelId="{B08D8B3A-8E1D-462D-AF97-1B512DAA48CA}">
      <dgm:prSet phldrT="[Text]" custT="1"/>
      <dgm:spPr>
        <a:solidFill>
          <a:srgbClr val="FFCCCC">
            <a:alpha val="89804"/>
          </a:srgbClr>
        </a:solidFill>
        <a:ln>
          <a:solidFill>
            <a:srgbClr val="FFCCCC">
              <a:alpha val="90000"/>
            </a:srgbClr>
          </a:solidFill>
        </a:ln>
      </dgm:spPr>
      <dgm:t>
        <a:bodyPr/>
        <a:lstStyle/>
        <a:p>
          <a:r>
            <a:rPr lang="en-SG" sz="1400" dirty="0">
              <a:latin typeface="Calibri Light" panose="020F0302020204030204" pitchFamily="34" charset="0"/>
              <a:cs typeface="Calibri Light" panose="020F0302020204030204" pitchFamily="34" charset="0"/>
            </a:rPr>
            <a:t>Severe toxic reaction leading to death</a:t>
          </a:r>
        </a:p>
      </dgm:t>
    </dgm:pt>
    <dgm:pt modelId="{F089A115-7DBD-447D-ACAD-94259B09B38C}" type="parTrans" cxnId="{0898FECC-503B-4E89-8716-9A7CB0CAFE71}">
      <dgm:prSet/>
      <dgm:spPr/>
      <dgm:t>
        <a:bodyPr/>
        <a:lstStyle/>
        <a:p>
          <a:endParaRPr lang="en-SG"/>
        </a:p>
      </dgm:t>
    </dgm:pt>
    <dgm:pt modelId="{62DF6E1D-AF28-4DDD-B1F9-7F55803F5BAE}" type="sibTrans" cxnId="{0898FECC-503B-4E89-8716-9A7CB0CAFE71}">
      <dgm:prSet/>
      <dgm:spPr/>
      <dgm:t>
        <a:bodyPr/>
        <a:lstStyle/>
        <a:p>
          <a:endParaRPr lang="en-SG"/>
        </a:p>
      </dgm:t>
    </dgm:pt>
    <dgm:pt modelId="{A7E0011F-5461-4554-A31E-44D52022ECEA}">
      <dgm:prSet phldrT="[Text]" custT="1"/>
      <dgm:spPr>
        <a:solidFill>
          <a:srgbClr val="FFCCCC">
            <a:alpha val="89804"/>
          </a:srgbClr>
        </a:solidFill>
        <a:ln>
          <a:solidFill>
            <a:srgbClr val="FFCCCC">
              <a:alpha val="90000"/>
            </a:srgbClr>
          </a:solidFill>
        </a:ln>
      </dgm:spPr>
      <dgm:t>
        <a:bodyPr/>
        <a:lstStyle/>
        <a:p>
          <a:r>
            <a:rPr lang="en-SG" sz="1400" dirty="0">
              <a:latin typeface="Calibri Light" panose="020F0302020204030204" pitchFamily="34" charset="0"/>
              <a:cs typeface="Calibri Light" panose="020F0302020204030204" pitchFamily="34" charset="0"/>
            </a:rPr>
            <a:t>Paranoia (irrational fear or suspicion)</a:t>
          </a:r>
        </a:p>
      </dgm:t>
    </dgm:pt>
    <dgm:pt modelId="{BC10F4AC-743F-4AC0-8B46-AF90A6BBB899}" type="parTrans" cxnId="{369C5605-F20C-4ECD-A382-E164525E4DEF}">
      <dgm:prSet/>
      <dgm:spPr/>
      <dgm:t>
        <a:bodyPr/>
        <a:lstStyle/>
        <a:p>
          <a:endParaRPr lang="en-SG"/>
        </a:p>
      </dgm:t>
    </dgm:pt>
    <dgm:pt modelId="{A6847B67-AD22-44B3-8405-B8C5B0AAA714}" type="sibTrans" cxnId="{369C5605-F20C-4ECD-A382-E164525E4DEF}">
      <dgm:prSet/>
      <dgm:spPr/>
      <dgm:t>
        <a:bodyPr/>
        <a:lstStyle/>
        <a:p>
          <a:endParaRPr lang="en-SG"/>
        </a:p>
      </dgm:t>
    </dgm:pt>
    <dgm:pt modelId="{EB7FB245-2A7A-4214-98A4-E308D2AC1D10}">
      <dgm:prSet phldrT="[Text]" custT="1"/>
      <dgm:spPr>
        <a:solidFill>
          <a:srgbClr val="FFCCCC">
            <a:alpha val="89804"/>
          </a:srgbClr>
        </a:solidFill>
        <a:ln>
          <a:solidFill>
            <a:srgbClr val="FFCCCC">
              <a:alpha val="90000"/>
            </a:srgbClr>
          </a:solidFill>
        </a:ln>
      </dgm:spPr>
      <dgm:t>
        <a:bodyPr/>
        <a:lstStyle/>
        <a:p>
          <a:r>
            <a:rPr lang="en-SG" sz="1400" dirty="0">
              <a:latin typeface="Calibri Light" panose="020F0302020204030204" pitchFamily="34" charset="0"/>
              <a:cs typeface="Calibri Light" panose="020F0302020204030204" pitchFamily="34" charset="0"/>
            </a:rPr>
            <a:t>Hallucination</a:t>
          </a:r>
        </a:p>
      </dgm:t>
    </dgm:pt>
    <dgm:pt modelId="{109B7966-E345-466D-955B-1A1C3F943C79}" type="parTrans" cxnId="{E6E9CBD7-2985-48D8-84F5-558C2C677502}">
      <dgm:prSet/>
      <dgm:spPr/>
      <dgm:t>
        <a:bodyPr/>
        <a:lstStyle/>
        <a:p>
          <a:endParaRPr lang="en-SG"/>
        </a:p>
      </dgm:t>
    </dgm:pt>
    <dgm:pt modelId="{F6178A7A-3302-46E2-9AE0-8220E1F2F554}" type="sibTrans" cxnId="{E6E9CBD7-2985-48D8-84F5-558C2C677502}">
      <dgm:prSet/>
      <dgm:spPr/>
      <dgm:t>
        <a:bodyPr/>
        <a:lstStyle/>
        <a:p>
          <a:endParaRPr lang="en-SG"/>
        </a:p>
      </dgm:t>
    </dgm:pt>
    <dgm:pt modelId="{53E04A5C-1892-451B-930F-EF127E701002}">
      <dgm:prSet phldrT="[Text]" custT="1"/>
      <dgm:spPr>
        <a:solidFill>
          <a:srgbClr val="FFCCCC">
            <a:alpha val="89804"/>
          </a:srgbClr>
        </a:solidFill>
        <a:ln>
          <a:solidFill>
            <a:srgbClr val="FFCCCC">
              <a:alpha val="90000"/>
            </a:srgbClr>
          </a:solidFill>
        </a:ln>
      </dgm:spPr>
      <dgm:t>
        <a:bodyPr/>
        <a:lstStyle/>
        <a:p>
          <a:r>
            <a:rPr lang="en-SG" sz="1400" dirty="0">
              <a:latin typeface="Calibri Light" panose="020F0302020204030204" pitchFamily="34" charset="0"/>
              <a:cs typeface="Calibri Light" panose="020F0302020204030204" pitchFamily="34" charset="0"/>
            </a:rPr>
            <a:t>Adverse cardiovascular problems</a:t>
          </a:r>
        </a:p>
      </dgm:t>
    </dgm:pt>
    <dgm:pt modelId="{E1CA3A56-A472-44E2-BC08-8B32C5FE27D6}" type="parTrans" cxnId="{7D4425DA-0DE3-438B-B9EC-8FE6AE992788}">
      <dgm:prSet/>
      <dgm:spPr/>
      <dgm:t>
        <a:bodyPr/>
        <a:lstStyle/>
        <a:p>
          <a:endParaRPr lang="en-SG"/>
        </a:p>
      </dgm:t>
    </dgm:pt>
    <dgm:pt modelId="{5EFA8326-AC7C-4FAF-9D07-4C612E214651}" type="sibTrans" cxnId="{7D4425DA-0DE3-438B-B9EC-8FE6AE992788}">
      <dgm:prSet/>
      <dgm:spPr/>
      <dgm:t>
        <a:bodyPr/>
        <a:lstStyle/>
        <a:p>
          <a:endParaRPr lang="en-SG"/>
        </a:p>
      </dgm:t>
    </dgm:pt>
    <dgm:pt modelId="{3CF68DCD-BE40-42E0-8CF2-8E454BFD68AF}">
      <dgm:prSet phldrT="[Text]" custT="1"/>
      <dgm:spPr>
        <a:solidFill>
          <a:srgbClr val="FFCCCC">
            <a:alpha val="89804"/>
          </a:srgbClr>
        </a:solidFill>
        <a:ln>
          <a:solidFill>
            <a:srgbClr val="FFCCCC">
              <a:alpha val="90000"/>
            </a:srgbClr>
          </a:solidFill>
        </a:ln>
      </dgm:spPr>
      <dgm:t>
        <a:bodyPr/>
        <a:lstStyle/>
        <a:p>
          <a:r>
            <a:rPr lang="en-SG" sz="1400" dirty="0">
              <a:latin typeface="Calibri Light" panose="020F0302020204030204" pitchFamily="34" charset="0"/>
              <a:cs typeface="Calibri Light" panose="020F0302020204030204" pitchFamily="34" charset="0"/>
            </a:rPr>
            <a:t>Renal failure</a:t>
          </a:r>
        </a:p>
      </dgm:t>
    </dgm:pt>
    <dgm:pt modelId="{E8569CB2-D659-4D72-9DB1-D66243EDD69F}" type="parTrans" cxnId="{CCE96EF6-077B-4CE2-AF2B-803D5C9B8B3F}">
      <dgm:prSet/>
      <dgm:spPr/>
      <dgm:t>
        <a:bodyPr/>
        <a:lstStyle/>
        <a:p>
          <a:endParaRPr lang="en-SG"/>
        </a:p>
      </dgm:t>
    </dgm:pt>
    <dgm:pt modelId="{98F3DB1D-93D1-4E50-A87F-AF0AF19C6B5B}" type="sibTrans" cxnId="{CCE96EF6-077B-4CE2-AF2B-803D5C9B8B3F}">
      <dgm:prSet/>
      <dgm:spPr/>
      <dgm:t>
        <a:bodyPr/>
        <a:lstStyle/>
        <a:p>
          <a:endParaRPr lang="en-SG"/>
        </a:p>
      </dgm:t>
    </dgm:pt>
    <dgm:pt modelId="{1D58D975-7495-4BF7-A72D-699C28939343}">
      <dgm:prSet phldrT="[Text]" custT="1"/>
      <dgm:spPr>
        <a:solidFill>
          <a:srgbClr val="FFCCCC">
            <a:alpha val="89804"/>
          </a:srgbClr>
        </a:solidFill>
        <a:ln>
          <a:solidFill>
            <a:srgbClr val="FFCCCC">
              <a:alpha val="90000"/>
            </a:srgbClr>
          </a:solidFill>
        </a:ln>
      </dgm:spPr>
      <dgm:t>
        <a:bodyPr/>
        <a:lstStyle/>
        <a:p>
          <a:r>
            <a:rPr lang="en-SG" sz="1400" dirty="0">
              <a:latin typeface="Calibri Light" panose="020F0302020204030204" pitchFamily="34" charset="0"/>
              <a:cs typeface="Calibri Light" panose="020F0302020204030204" pitchFamily="34" charset="0"/>
            </a:rPr>
            <a:t>Seizures</a:t>
          </a:r>
        </a:p>
      </dgm:t>
    </dgm:pt>
    <dgm:pt modelId="{77C8B286-04B2-440B-B7BA-99028BFE9213}" type="parTrans" cxnId="{C886425E-A3DB-4212-B1C6-106885D617AE}">
      <dgm:prSet/>
      <dgm:spPr/>
      <dgm:t>
        <a:bodyPr/>
        <a:lstStyle/>
        <a:p>
          <a:endParaRPr lang="en-SG"/>
        </a:p>
      </dgm:t>
    </dgm:pt>
    <dgm:pt modelId="{57B57CDC-EAE3-48C7-93BC-C1D346BF1404}" type="sibTrans" cxnId="{C886425E-A3DB-4212-B1C6-106885D617AE}">
      <dgm:prSet/>
      <dgm:spPr/>
      <dgm:t>
        <a:bodyPr/>
        <a:lstStyle/>
        <a:p>
          <a:endParaRPr lang="en-SG"/>
        </a:p>
      </dgm:t>
    </dgm:pt>
    <dgm:pt modelId="{509F1520-6EF6-4058-BCB2-15F3F6A410AC}">
      <dgm:prSet phldrT="[Text]" custT="1"/>
      <dgm:spPr>
        <a:solidFill>
          <a:srgbClr val="FFCCCC">
            <a:alpha val="89804"/>
          </a:srgbClr>
        </a:solidFill>
        <a:ln>
          <a:solidFill>
            <a:srgbClr val="FFCCCC">
              <a:alpha val="90000"/>
            </a:srgbClr>
          </a:solidFill>
        </a:ln>
      </dgm:spPr>
      <dgm:t>
        <a:bodyPr/>
        <a:lstStyle/>
        <a:p>
          <a:endParaRPr lang="en-SG" sz="1400" dirty="0">
            <a:latin typeface="Calibri Light" panose="020F0302020204030204" pitchFamily="34" charset="0"/>
            <a:cs typeface="Calibri Light" panose="020F0302020204030204" pitchFamily="34" charset="0"/>
          </a:endParaRPr>
        </a:p>
      </dgm:t>
    </dgm:pt>
    <dgm:pt modelId="{81F4DDF0-3F84-4A4E-8269-2D0944E31588}" type="parTrans" cxnId="{D6F40478-114D-40D2-BE1C-8D52252882E4}">
      <dgm:prSet/>
      <dgm:spPr/>
      <dgm:t>
        <a:bodyPr/>
        <a:lstStyle/>
        <a:p>
          <a:endParaRPr lang="en-SG"/>
        </a:p>
      </dgm:t>
    </dgm:pt>
    <dgm:pt modelId="{64BB99B0-1E65-4B3F-810D-D43B65722103}" type="sibTrans" cxnId="{D6F40478-114D-40D2-BE1C-8D52252882E4}">
      <dgm:prSet/>
      <dgm:spPr/>
      <dgm:t>
        <a:bodyPr/>
        <a:lstStyle/>
        <a:p>
          <a:endParaRPr lang="en-SG"/>
        </a:p>
      </dgm:t>
    </dgm:pt>
    <dgm:pt modelId="{23518289-5E49-486B-B864-FAFC928E8295}" type="pres">
      <dgm:prSet presAssocID="{492DC9E6-2887-489A-A56D-B2756D7DFCB9}" presName="Name0" presStyleCnt="0">
        <dgm:presLayoutVars>
          <dgm:dir/>
          <dgm:animLvl val="lvl"/>
          <dgm:resizeHandles val="exact"/>
        </dgm:presLayoutVars>
      </dgm:prSet>
      <dgm:spPr/>
    </dgm:pt>
    <dgm:pt modelId="{A0B7F16C-D73F-45D3-AE13-351A5C80FE65}" type="pres">
      <dgm:prSet presAssocID="{FC2D38B9-D2D5-4D2D-A9B9-B3C9FB38EB60}" presName="composite" presStyleCnt="0"/>
      <dgm:spPr/>
    </dgm:pt>
    <dgm:pt modelId="{6DCF7F53-C4EF-4BB4-BB12-3FBD1D457EDE}" type="pres">
      <dgm:prSet presAssocID="{FC2D38B9-D2D5-4D2D-A9B9-B3C9FB38EB60}" presName="parTx" presStyleLbl="alignNode1" presStyleIdx="0" presStyleCnt="2">
        <dgm:presLayoutVars>
          <dgm:chMax val="0"/>
          <dgm:chPref val="0"/>
          <dgm:bulletEnabled val="1"/>
        </dgm:presLayoutVars>
      </dgm:prSet>
      <dgm:spPr/>
    </dgm:pt>
    <dgm:pt modelId="{3AB81A3E-20F1-43F1-8C2E-C02E5717E1BE}" type="pres">
      <dgm:prSet presAssocID="{FC2D38B9-D2D5-4D2D-A9B9-B3C9FB38EB60}" presName="desTx" presStyleLbl="alignAccFollowNode1" presStyleIdx="0" presStyleCnt="2">
        <dgm:presLayoutVars>
          <dgm:bulletEnabled val="1"/>
        </dgm:presLayoutVars>
      </dgm:prSet>
      <dgm:spPr/>
    </dgm:pt>
    <dgm:pt modelId="{653F661A-00A5-4DBF-A807-66F1AA92C094}" type="pres">
      <dgm:prSet presAssocID="{989EC1F5-F864-4A69-9142-63ABCB6A3C0D}" presName="space" presStyleCnt="0"/>
      <dgm:spPr/>
    </dgm:pt>
    <dgm:pt modelId="{9C562393-3900-46A6-BD95-6B82F4600900}" type="pres">
      <dgm:prSet presAssocID="{FA9BCDA1-4D4A-4851-AACF-1CBD027C2C8C}" presName="composite" presStyleCnt="0"/>
      <dgm:spPr/>
    </dgm:pt>
    <dgm:pt modelId="{ED1B6FF8-54B3-477E-AA11-D1851716A887}" type="pres">
      <dgm:prSet presAssocID="{FA9BCDA1-4D4A-4851-AACF-1CBD027C2C8C}" presName="parTx" presStyleLbl="alignNode1" presStyleIdx="1" presStyleCnt="2">
        <dgm:presLayoutVars>
          <dgm:chMax val="0"/>
          <dgm:chPref val="0"/>
          <dgm:bulletEnabled val="1"/>
        </dgm:presLayoutVars>
      </dgm:prSet>
      <dgm:spPr/>
    </dgm:pt>
    <dgm:pt modelId="{0EA96673-4F3B-4AD5-A98A-1398ADF4B4E0}" type="pres">
      <dgm:prSet presAssocID="{FA9BCDA1-4D4A-4851-AACF-1CBD027C2C8C}" presName="desTx" presStyleLbl="alignAccFollowNode1" presStyleIdx="1" presStyleCnt="2">
        <dgm:presLayoutVars>
          <dgm:bulletEnabled val="1"/>
        </dgm:presLayoutVars>
      </dgm:prSet>
      <dgm:spPr/>
    </dgm:pt>
  </dgm:ptLst>
  <dgm:cxnLst>
    <dgm:cxn modelId="{369C5605-F20C-4ECD-A382-E164525E4DEF}" srcId="{FA9BCDA1-4D4A-4851-AACF-1CBD027C2C8C}" destId="{A7E0011F-5461-4554-A31E-44D52022ECEA}" srcOrd="2" destOrd="0" parTransId="{BC10F4AC-743F-4AC0-8B46-AF90A6BBB899}" sibTransId="{A6847B67-AD22-44B3-8405-B8C5B0AAA714}"/>
    <dgm:cxn modelId="{76BA9A2B-91C2-45F1-9900-B68C1DAFC601}" type="presOf" srcId="{492DC9E6-2887-489A-A56D-B2756D7DFCB9}" destId="{23518289-5E49-486B-B864-FAFC928E8295}" srcOrd="0" destOrd="0" presId="urn:microsoft.com/office/officeart/2005/8/layout/hList1"/>
    <dgm:cxn modelId="{69459636-91F3-46AA-8A13-24472AF527C1}" type="presOf" srcId="{1D58D975-7495-4BF7-A72D-699C28939343}" destId="{0EA96673-4F3B-4AD5-A98A-1398ADF4B4E0}" srcOrd="0" destOrd="6" presId="urn:microsoft.com/office/officeart/2005/8/layout/hList1"/>
    <dgm:cxn modelId="{43157F3E-86AE-40D8-9E1F-3CE097BC8AB8}" type="presOf" srcId="{E63513B0-97FD-4D1F-9D0B-945D48274C9A}" destId="{0EA96673-4F3B-4AD5-A98A-1398ADF4B4E0}" srcOrd="0" destOrd="0" presId="urn:microsoft.com/office/officeart/2005/8/layout/hList1"/>
    <dgm:cxn modelId="{37E6EB5B-C0EF-4EF8-8E70-F9C16CCAEE8E}" srcId="{FC2D38B9-D2D5-4D2D-A9B9-B3C9FB38EB60}" destId="{D4329972-5744-4DA6-B132-FA55A8A97AB5}" srcOrd="1" destOrd="0" parTransId="{0B0CD95D-AC97-42CF-B7E2-6862EDF58ED7}" sibTransId="{5FFD4EBB-E9DA-49CD-B791-17233697AB54}"/>
    <dgm:cxn modelId="{0D9B075E-56EA-4100-8233-90C7717770A3}" srcId="{FA9BCDA1-4D4A-4851-AACF-1CBD027C2C8C}" destId="{E63513B0-97FD-4D1F-9D0B-945D48274C9A}" srcOrd="0" destOrd="0" parTransId="{A06B94E0-7C0E-4F36-926A-85C6B8B2835C}" sibTransId="{D1F3883D-1F1D-4E62-8D0A-E2C95AB787D5}"/>
    <dgm:cxn modelId="{C886425E-A3DB-4212-B1C6-106885D617AE}" srcId="{FA9BCDA1-4D4A-4851-AACF-1CBD027C2C8C}" destId="{1D58D975-7495-4BF7-A72D-699C28939343}" srcOrd="6" destOrd="0" parTransId="{77C8B286-04B2-440B-B7BA-99028BFE9213}" sibTransId="{57B57CDC-EAE3-48C7-93BC-C1D346BF1404}"/>
    <dgm:cxn modelId="{5D7D2E60-E27E-4435-8788-93DE1DC28D79}" type="presOf" srcId="{EB7FB245-2A7A-4214-98A4-E308D2AC1D10}" destId="{0EA96673-4F3B-4AD5-A98A-1398ADF4B4E0}" srcOrd="0" destOrd="3" presId="urn:microsoft.com/office/officeart/2005/8/layout/hList1"/>
    <dgm:cxn modelId="{E0A02665-BA5C-4DAC-8B8F-264E859C3A42}" type="presOf" srcId="{D4329972-5744-4DA6-B132-FA55A8A97AB5}" destId="{3AB81A3E-20F1-43F1-8C2E-C02E5717E1BE}" srcOrd="0" destOrd="1" presId="urn:microsoft.com/office/officeart/2005/8/layout/hList1"/>
    <dgm:cxn modelId="{6759DA65-47D3-470C-826D-4520288B1B73}" type="presOf" srcId="{FA9BCDA1-4D4A-4851-AACF-1CBD027C2C8C}" destId="{ED1B6FF8-54B3-477E-AA11-D1851716A887}" srcOrd="0" destOrd="0" presId="urn:microsoft.com/office/officeart/2005/8/layout/hList1"/>
    <dgm:cxn modelId="{570CED4B-372E-4EF0-81D0-2659D1923F9A}" type="presOf" srcId="{733A38F8-4FDC-4637-B3B6-235F52E02745}" destId="{3AB81A3E-20F1-43F1-8C2E-C02E5717E1BE}" srcOrd="0" destOrd="2" presId="urn:microsoft.com/office/officeart/2005/8/layout/hList1"/>
    <dgm:cxn modelId="{1C064D72-C42C-4985-ACEE-81EB6483EB4A}" srcId="{FC2D38B9-D2D5-4D2D-A9B9-B3C9FB38EB60}" destId="{733A38F8-4FDC-4637-B3B6-235F52E02745}" srcOrd="2" destOrd="0" parTransId="{C4A8F844-3B92-4E9C-9362-E0DB3DE2C782}" sibTransId="{843A546D-21CE-4BD9-9D45-DFBB3C81FA4A}"/>
    <dgm:cxn modelId="{18142257-FEB7-40B0-B616-475A4234DE3E}" type="presOf" srcId="{3CF68DCD-BE40-42E0-8CF2-8E454BFD68AF}" destId="{0EA96673-4F3B-4AD5-A98A-1398ADF4B4E0}" srcOrd="0" destOrd="5" presId="urn:microsoft.com/office/officeart/2005/8/layout/hList1"/>
    <dgm:cxn modelId="{64312B77-1FC3-46BF-884C-BB2E1A8E51C3}" type="presOf" srcId="{509F1520-6EF6-4058-BCB2-15F3F6A410AC}" destId="{0EA96673-4F3B-4AD5-A98A-1398ADF4B4E0}" srcOrd="0" destOrd="7" presId="urn:microsoft.com/office/officeart/2005/8/layout/hList1"/>
    <dgm:cxn modelId="{D6F40478-114D-40D2-BE1C-8D52252882E4}" srcId="{FA9BCDA1-4D4A-4851-AACF-1CBD027C2C8C}" destId="{509F1520-6EF6-4058-BCB2-15F3F6A410AC}" srcOrd="7" destOrd="0" parTransId="{81F4DDF0-3F84-4A4E-8269-2D0944E31588}" sibTransId="{64BB99B0-1E65-4B3F-810D-D43B65722103}"/>
    <dgm:cxn modelId="{A42C817A-CC9D-4B91-93E7-3AAA0F13AB8F}" srcId="{492DC9E6-2887-489A-A56D-B2756D7DFCB9}" destId="{FA9BCDA1-4D4A-4851-AACF-1CBD027C2C8C}" srcOrd="1" destOrd="0" parTransId="{3A28B930-D33E-4CDB-BDF2-1823C3AC03EF}" sibTransId="{75506BD1-9CA4-4400-A0D4-874E11304B3B}"/>
    <dgm:cxn modelId="{3818B285-135F-4A0F-875F-786184FBE329}" type="presOf" srcId="{A7E0011F-5461-4554-A31E-44D52022ECEA}" destId="{0EA96673-4F3B-4AD5-A98A-1398ADF4B4E0}" srcOrd="0" destOrd="2" presId="urn:microsoft.com/office/officeart/2005/8/layout/hList1"/>
    <dgm:cxn modelId="{5191D286-7E70-41F7-B640-34913A0CBE5C}" type="presOf" srcId="{B08D8B3A-8E1D-462D-AF97-1B512DAA48CA}" destId="{0EA96673-4F3B-4AD5-A98A-1398ADF4B4E0}" srcOrd="0" destOrd="1" presId="urn:microsoft.com/office/officeart/2005/8/layout/hList1"/>
    <dgm:cxn modelId="{B3C243A0-2922-4EC4-8C13-66DCDBA95A20}" type="presOf" srcId="{53E04A5C-1892-451B-930F-EF127E701002}" destId="{0EA96673-4F3B-4AD5-A98A-1398ADF4B4E0}" srcOrd="0" destOrd="4" presId="urn:microsoft.com/office/officeart/2005/8/layout/hList1"/>
    <dgm:cxn modelId="{A128D1A4-62AC-428D-BDDB-716060B0C180}" srcId="{FC2D38B9-D2D5-4D2D-A9B9-B3C9FB38EB60}" destId="{A8A7C06A-C23F-4401-842C-3AD8E821B49A}" srcOrd="0" destOrd="0" parTransId="{3389E630-7245-4283-940B-1E01D59DC74F}" sibTransId="{43CA6CE3-D07D-4F50-9DD6-2FDFCB311337}"/>
    <dgm:cxn modelId="{82EE4BC7-F8D0-4757-910C-BF506F40AFFE}" type="presOf" srcId="{FC2D38B9-D2D5-4D2D-A9B9-B3C9FB38EB60}" destId="{6DCF7F53-C4EF-4BB4-BB12-3FBD1D457EDE}" srcOrd="0" destOrd="0" presId="urn:microsoft.com/office/officeart/2005/8/layout/hList1"/>
    <dgm:cxn modelId="{648CBBC7-EDA4-4179-8F49-D29B8349384E}" srcId="{492DC9E6-2887-489A-A56D-B2756D7DFCB9}" destId="{FC2D38B9-D2D5-4D2D-A9B9-B3C9FB38EB60}" srcOrd="0" destOrd="0" parTransId="{2D61F61D-BBB1-4E83-B6A4-DC08BDE76204}" sibTransId="{989EC1F5-F864-4A69-9142-63ABCB6A3C0D}"/>
    <dgm:cxn modelId="{0898FECC-503B-4E89-8716-9A7CB0CAFE71}" srcId="{FA9BCDA1-4D4A-4851-AACF-1CBD027C2C8C}" destId="{B08D8B3A-8E1D-462D-AF97-1B512DAA48CA}" srcOrd="1" destOrd="0" parTransId="{F089A115-7DBD-447D-ACAD-94259B09B38C}" sibTransId="{62DF6E1D-AF28-4DDD-B1F9-7F55803F5BAE}"/>
    <dgm:cxn modelId="{E6E9CBD7-2985-48D8-84F5-558C2C677502}" srcId="{FA9BCDA1-4D4A-4851-AACF-1CBD027C2C8C}" destId="{EB7FB245-2A7A-4214-98A4-E308D2AC1D10}" srcOrd="3" destOrd="0" parTransId="{109B7966-E345-466D-955B-1A1C3F943C79}" sibTransId="{F6178A7A-3302-46E2-9AE0-8220E1F2F554}"/>
    <dgm:cxn modelId="{7D4425DA-0DE3-438B-B9EC-8FE6AE992788}" srcId="{FA9BCDA1-4D4A-4851-AACF-1CBD027C2C8C}" destId="{53E04A5C-1892-451B-930F-EF127E701002}" srcOrd="4" destOrd="0" parTransId="{E1CA3A56-A472-44E2-BC08-8B32C5FE27D6}" sibTransId="{5EFA8326-AC7C-4FAF-9D07-4C612E214651}"/>
    <dgm:cxn modelId="{CCE96EF6-077B-4CE2-AF2B-803D5C9B8B3F}" srcId="{FA9BCDA1-4D4A-4851-AACF-1CBD027C2C8C}" destId="{3CF68DCD-BE40-42E0-8CF2-8E454BFD68AF}" srcOrd="5" destOrd="0" parTransId="{E8569CB2-D659-4D72-9DB1-D66243EDD69F}" sibTransId="{98F3DB1D-93D1-4E50-A87F-AF0AF19C6B5B}"/>
    <dgm:cxn modelId="{0511A1FA-D753-4AED-9ABC-919F189FDBB6}" type="presOf" srcId="{A8A7C06A-C23F-4401-842C-3AD8E821B49A}" destId="{3AB81A3E-20F1-43F1-8C2E-C02E5717E1BE}" srcOrd="0" destOrd="0" presId="urn:microsoft.com/office/officeart/2005/8/layout/hList1"/>
    <dgm:cxn modelId="{398AF3BC-DA03-41FE-BFCA-1F14FBBACCA8}" type="presParOf" srcId="{23518289-5E49-486B-B864-FAFC928E8295}" destId="{A0B7F16C-D73F-45D3-AE13-351A5C80FE65}" srcOrd="0" destOrd="0" presId="urn:microsoft.com/office/officeart/2005/8/layout/hList1"/>
    <dgm:cxn modelId="{C3B97641-8D17-4EC8-8A8A-10B07E53F4F9}" type="presParOf" srcId="{A0B7F16C-D73F-45D3-AE13-351A5C80FE65}" destId="{6DCF7F53-C4EF-4BB4-BB12-3FBD1D457EDE}" srcOrd="0" destOrd="0" presId="urn:microsoft.com/office/officeart/2005/8/layout/hList1"/>
    <dgm:cxn modelId="{8F2C116C-0EF3-4150-B29E-C226C3DF13AE}" type="presParOf" srcId="{A0B7F16C-D73F-45D3-AE13-351A5C80FE65}" destId="{3AB81A3E-20F1-43F1-8C2E-C02E5717E1BE}" srcOrd="1" destOrd="0" presId="urn:microsoft.com/office/officeart/2005/8/layout/hList1"/>
    <dgm:cxn modelId="{B7D294D7-D486-4337-9206-01857ED60C3F}" type="presParOf" srcId="{23518289-5E49-486B-B864-FAFC928E8295}" destId="{653F661A-00A5-4DBF-A807-66F1AA92C094}" srcOrd="1" destOrd="0" presId="urn:microsoft.com/office/officeart/2005/8/layout/hList1"/>
    <dgm:cxn modelId="{A05C4EE6-B7EB-4CEE-984D-41C42A3BCA0A}" type="presParOf" srcId="{23518289-5E49-486B-B864-FAFC928E8295}" destId="{9C562393-3900-46A6-BD95-6B82F4600900}" srcOrd="2" destOrd="0" presId="urn:microsoft.com/office/officeart/2005/8/layout/hList1"/>
    <dgm:cxn modelId="{9EE429C3-F42D-4426-9426-85127820DD29}" type="presParOf" srcId="{9C562393-3900-46A6-BD95-6B82F4600900}" destId="{ED1B6FF8-54B3-477E-AA11-D1851716A887}" srcOrd="0" destOrd="0" presId="urn:microsoft.com/office/officeart/2005/8/layout/hList1"/>
    <dgm:cxn modelId="{2AC9B79F-2320-4E8A-9752-2B0B8E1F4A16}" type="presParOf" srcId="{9C562393-3900-46A6-BD95-6B82F4600900}" destId="{0EA96673-4F3B-4AD5-A98A-1398ADF4B4E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92DC9E6-2887-489A-A56D-B2756D7DFCB9}"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SG"/>
        </a:p>
      </dgm:t>
    </dgm:pt>
    <dgm:pt modelId="{FC2D38B9-D2D5-4D2D-A9B9-B3C9FB38EB60}">
      <dgm:prSet phldrT="[Text]" custT="1"/>
      <dgm:spPr/>
      <dgm:t>
        <a:bodyPr/>
        <a:lstStyle/>
        <a:p>
          <a:r>
            <a:rPr lang="en-SG" sz="2400" b="1" dirty="0" err="1">
              <a:latin typeface="Calibri Light" panose="020F0302020204030204" pitchFamily="34" charset="0"/>
              <a:cs typeface="Calibri Light" panose="020F0302020204030204" pitchFamily="34" charset="0"/>
            </a:rPr>
            <a:t>Lysergide</a:t>
          </a:r>
          <a:r>
            <a:rPr lang="en-SG" sz="2400" b="1" dirty="0">
              <a:latin typeface="Calibri Light" panose="020F0302020204030204" pitchFamily="34" charset="0"/>
              <a:cs typeface="Calibri Light" panose="020F0302020204030204" pitchFamily="34" charset="0"/>
            </a:rPr>
            <a:t> (LSD)</a:t>
          </a:r>
        </a:p>
      </dgm:t>
    </dgm:pt>
    <dgm:pt modelId="{2D61F61D-BBB1-4E83-B6A4-DC08BDE76204}" type="parTrans" cxnId="{648CBBC7-EDA4-4179-8F49-D29B8349384E}">
      <dgm:prSet/>
      <dgm:spPr/>
      <dgm:t>
        <a:bodyPr/>
        <a:lstStyle/>
        <a:p>
          <a:endParaRPr lang="en-SG" sz="1400">
            <a:latin typeface="Calibri Light" panose="020F0302020204030204" pitchFamily="34" charset="0"/>
            <a:cs typeface="Calibri Light" panose="020F0302020204030204" pitchFamily="34" charset="0"/>
          </a:endParaRPr>
        </a:p>
      </dgm:t>
    </dgm:pt>
    <dgm:pt modelId="{989EC1F5-F864-4A69-9142-63ABCB6A3C0D}" type="sibTrans" cxnId="{648CBBC7-EDA4-4179-8F49-D29B8349384E}">
      <dgm:prSet/>
      <dgm:spPr/>
      <dgm:t>
        <a:bodyPr/>
        <a:lstStyle/>
        <a:p>
          <a:endParaRPr lang="en-SG" sz="1400">
            <a:latin typeface="Calibri Light" panose="020F0302020204030204" pitchFamily="34" charset="0"/>
            <a:cs typeface="Calibri Light" panose="020F0302020204030204" pitchFamily="34" charset="0"/>
          </a:endParaRPr>
        </a:p>
      </dgm:t>
    </dgm:pt>
    <dgm:pt modelId="{FA9BCDA1-4D4A-4851-AACF-1CBD027C2C8C}">
      <dgm:prSet phldrT="[Text]" custT="1"/>
      <dgm:spPr>
        <a:solidFill>
          <a:srgbClr val="FF7C80"/>
        </a:solidFill>
        <a:ln>
          <a:solidFill>
            <a:srgbClr val="FF7C80"/>
          </a:solidFill>
        </a:ln>
      </dgm:spPr>
      <dgm:t>
        <a:bodyPr/>
        <a:lstStyle/>
        <a:p>
          <a:pPr algn="ctr"/>
          <a:r>
            <a:rPr lang="en-SG" sz="2000" b="1" dirty="0">
              <a:latin typeface="Calibri Light" panose="020F0302020204030204" pitchFamily="34" charset="0"/>
              <a:cs typeface="Calibri Light" panose="020F0302020204030204" pitchFamily="34" charset="0"/>
            </a:rPr>
            <a:t>     Effects and Dangers</a:t>
          </a:r>
        </a:p>
      </dgm:t>
    </dgm:pt>
    <dgm:pt modelId="{3A28B930-D33E-4CDB-BDF2-1823C3AC03EF}" type="parTrans" cxnId="{A42C817A-CC9D-4B91-93E7-3AAA0F13AB8F}">
      <dgm:prSet/>
      <dgm:spPr/>
      <dgm:t>
        <a:bodyPr/>
        <a:lstStyle/>
        <a:p>
          <a:endParaRPr lang="en-SG" sz="1400">
            <a:latin typeface="Calibri Light" panose="020F0302020204030204" pitchFamily="34" charset="0"/>
            <a:cs typeface="Calibri Light" panose="020F0302020204030204" pitchFamily="34" charset="0"/>
          </a:endParaRPr>
        </a:p>
      </dgm:t>
    </dgm:pt>
    <dgm:pt modelId="{75506BD1-9CA4-4400-A0D4-874E11304B3B}" type="sibTrans" cxnId="{A42C817A-CC9D-4B91-93E7-3AAA0F13AB8F}">
      <dgm:prSet/>
      <dgm:spPr/>
      <dgm:t>
        <a:bodyPr/>
        <a:lstStyle/>
        <a:p>
          <a:endParaRPr lang="en-SG" sz="1400">
            <a:latin typeface="Calibri Light" panose="020F0302020204030204" pitchFamily="34" charset="0"/>
            <a:cs typeface="Calibri Light" panose="020F0302020204030204" pitchFamily="34" charset="0"/>
          </a:endParaRPr>
        </a:p>
      </dgm:t>
    </dgm:pt>
    <dgm:pt modelId="{E63513B0-97FD-4D1F-9D0B-945D48274C9A}">
      <dgm:prSet phldrT="[Text]" custT="1"/>
      <dgm:spPr>
        <a:solidFill>
          <a:srgbClr val="FFCCCC">
            <a:alpha val="89804"/>
          </a:srgbClr>
        </a:solidFill>
        <a:ln>
          <a:solidFill>
            <a:srgbClr val="FFCCCC">
              <a:alpha val="90000"/>
            </a:srgbClr>
          </a:solidFill>
        </a:ln>
      </dgm:spPr>
      <dgm:t>
        <a:bodyPr/>
        <a:lstStyle/>
        <a:p>
          <a:r>
            <a:rPr lang="en-SG" sz="1400" dirty="0" err="1">
              <a:latin typeface="Calibri Light" panose="020F0302020204030204" pitchFamily="34" charset="0"/>
              <a:cs typeface="Calibri Light" panose="020F0302020204030204" pitchFamily="34" charset="0"/>
            </a:rPr>
            <a:t>Numbeness</a:t>
          </a:r>
          <a:endParaRPr lang="en-SG" sz="1400" dirty="0">
            <a:latin typeface="Calibri Light" panose="020F0302020204030204" pitchFamily="34" charset="0"/>
            <a:cs typeface="Calibri Light" panose="020F0302020204030204" pitchFamily="34" charset="0"/>
          </a:endParaRPr>
        </a:p>
      </dgm:t>
    </dgm:pt>
    <dgm:pt modelId="{A06B94E0-7C0E-4F36-926A-85C6B8B2835C}" type="parTrans" cxnId="{0D9B075E-56EA-4100-8233-90C7717770A3}">
      <dgm:prSet/>
      <dgm:spPr/>
      <dgm:t>
        <a:bodyPr/>
        <a:lstStyle/>
        <a:p>
          <a:endParaRPr lang="en-SG" sz="1400">
            <a:latin typeface="Calibri Light" panose="020F0302020204030204" pitchFamily="34" charset="0"/>
            <a:cs typeface="Calibri Light" panose="020F0302020204030204" pitchFamily="34" charset="0"/>
          </a:endParaRPr>
        </a:p>
      </dgm:t>
    </dgm:pt>
    <dgm:pt modelId="{D1F3883D-1F1D-4E62-8D0A-E2C95AB787D5}" type="sibTrans" cxnId="{0D9B075E-56EA-4100-8233-90C7717770A3}">
      <dgm:prSet/>
      <dgm:spPr/>
      <dgm:t>
        <a:bodyPr/>
        <a:lstStyle/>
        <a:p>
          <a:endParaRPr lang="en-SG" sz="1400">
            <a:latin typeface="Calibri Light" panose="020F0302020204030204" pitchFamily="34" charset="0"/>
            <a:cs typeface="Calibri Light" panose="020F0302020204030204" pitchFamily="34" charset="0"/>
          </a:endParaRPr>
        </a:p>
      </dgm:t>
    </dgm:pt>
    <dgm:pt modelId="{A8A7C06A-C23F-4401-842C-3AD8E821B49A}">
      <dgm:prSet phldrT="[Text]" custT="1"/>
      <dgm:spPr/>
      <dgm:t>
        <a:bodyPr/>
        <a:lstStyle/>
        <a:p>
          <a:pPr algn="l"/>
          <a:r>
            <a:rPr lang="en-SG" sz="1400" dirty="0">
              <a:latin typeface="Calibri Light" panose="020F0302020204030204" pitchFamily="34" charset="0"/>
              <a:cs typeface="Calibri Light" panose="020F0302020204030204" pitchFamily="34" charset="0"/>
            </a:rPr>
            <a:t>It is a hallucinogen</a:t>
          </a:r>
        </a:p>
      </dgm:t>
    </dgm:pt>
    <dgm:pt modelId="{3389E630-7245-4283-940B-1E01D59DC74F}" type="parTrans" cxnId="{A128D1A4-62AC-428D-BDDB-716060B0C180}">
      <dgm:prSet/>
      <dgm:spPr/>
      <dgm:t>
        <a:bodyPr/>
        <a:lstStyle/>
        <a:p>
          <a:endParaRPr lang="en-SG"/>
        </a:p>
      </dgm:t>
    </dgm:pt>
    <dgm:pt modelId="{43CA6CE3-D07D-4F50-9DD6-2FDFCB311337}" type="sibTrans" cxnId="{A128D1A4-62AC-428D-BDDB-716060B0C180}">
      <dgm:prSet/>
      <dgm:spPr/>
      <dgm:t>
        <a:bodyPr/>
        <a:lstStyle/>
        <a:p>
          <a:endParaRPr lang="en-SG"/>
        </a:p>
      </dgm:t>
    </dgm:pt>
    <dgm:pt modelId="{509F1520-6EF6-4058-BCB2-15F3F6A410AC}">
      <dgm:prSet phldrT="[Text]" custT="1"/>
      <dgm:spPr>
        <a:solidFill>
          <a:srgbClr val="FFCCCC">
            <a:alpha val="89804"/>
          </a:srgbClr>
        </a:solidFill>
        <a:ln>
          <a:solidFill>
            <a:srgbClr val="FFCCCC">
              <a:alpha val="90000"/>
            </a:srgbClr>
          </a:solidFill>
        </a:ln>
      </dgm:spPr>
      <dgm:t>
        <a:bodyPr/>
        <a:lstStyle/>
        <a:p>
          <a:endParaRPr lang="en-SG" sz="1400" dirty="0">
            <a:latin typeface="Calibri Light" panose="020F0302020204030204" pitchFamily="34" charset="0"/>
            <a:cs typeface="Calibri Light" panose="020F0302020204030204" pitchFamily="34" charset="0"/>
          </a:endParaRPr>
        </a:p>
      </dgm:t>
    </dgm:pt>
    <dgm:pt modelId="{81F4DDF0-3F84-4A4E-8269-2D0944E31588}" type="parTrans" cxnId="{D6F40478-114D-40D2-BE1C-8D52252882E4}">
      <dgm:prSet/>
      <dgm:spPr/>
      <dgm:t>
        <a:bodyPr/>
        <a:lstStyle/>
        <a:p>
          <a:endParaRPr lang="en-SG"/>
        </a:p>
      </dgm:t>
    </dgm:pt>
    <dgm:pt modelId="{64BB99B0-1E65-4B3F-810D-D43B65722103}" type="sibTrans" cxnId="{D6F40478-114D-40D2-BE1C-8D52252882E4}">
      <dgm:prSet/>
      <dgm:spPr/>
      <dgm:t>
        <a:bodyPr/>
        <a:lstStyle/>
        <a:p>
          <a:endParaRPr lang="en-SG"/>
        </a:p>
      </dgm:t>
    </dgm:pt>
    <dgm:pt modelId="{A2F76787-BDA7-41F7-AB22-6F324194C977}">
      <dgm:prSet phldrT="[Text]" custT="1"/>
      <dgm:spPr/>
      <dgm:t>
        <a:bodyPr/>
        <a:lstStyle/>
        <a:p>
          <a:pPr algn="l"/>
          <a:r>
            <a:rPr lang="en-SG" sz="1400" dirty="0">
              <a:latin typeface="Calibri Light" panose="020F0302020204030204" pitchFamily="34" charset="0"/>
              <a:cs typeface="Calibri Light" panose="020F0302020204030204" pitchFamily="34" charset="0"/>
            </a:rPr>
            <a:t>Often sold on blotting paper, which is imprinted with a colourful cartoon or design</a:t>
          </a:r>
        </a:p>
      </dgm:t>
    </dgm:pt>
    <dgm:pt modelId="{AA42AA2F-DEF0-4317-A56B-1B49D300BA71}" type="parTrans" cxnId="{A9CBE383-EBB4-4EE8-8822-5DCB0ACF9153}">
      <dgm:prSet/>
      <dgm:spPr/>
      <dgm:t>
        <a:bodyPr/>
        <a:lstStyle/>
        <a:p>
          <a:endParaRPr lang="en-SG"/>
        </a:p>
      </dgm:t>
    </dgm:pt>
    <dgm:pt modelId="{7E90CDDF-46CD-4E13-AD55-E5CCD299DB47}" type="sibTrans" cxnId="{A9CBE383-EBB4-4EE8-8822-5DCB0ACF9153}">
      <dgm:prSet/>
      <dgm:spPr/>
      <dgm:t>
        <a:bodyPr/>
        <a:lstStyle/>
        <a:p>
          <a:endParaRPr lang="en-SG"/>
        </a:p>
      </dgm:t>
    </dgm:pt>
    <dgm:pt modelId="{4CA3BFF6-28F8-4A13-8F77-0FF69D6B1A99}">
      <dgm:prSet phldrT="[Text]" custT="1"/>
      <dgm:spPr>
        <a:solidFill>
          <a:srgbClr val="FFCCCC">
            <a:alpha val="89804"/>
          </a:srgbClr>
        </a:solidFill>
        <a:ln>
          <a:solidFill>
            <a:srgbClr val="FFCCCC">
              <a:alpha val="90000"/>
            </a:srgbClr>
          </a:solidFill>
        </a:ln>
      </dgm:spPr>
      <dgm:t>
        <a:bodyPr/>
        <a:lstStyle/>
        <a:p>
          <a:r>
            <a:rPr lang="en-SG" sz="1400" dirty="0">
              <a:latin typeface="Calibri Light" panose="020F0302020204030204" pitchFamily="34" charset="0"/>
              <a:cs typeface="Calibri Light" panose="020F0302020204030204" pitchFamily="34" charset="0"/>
            </a:rPr>
            <a:t>Loss of control of thoughts</a:t>
          </a:r>
        </a:p>
      </dgm:t>
    </dgm:pt>
    <dgm:pt modelId="{1140A582-4952-4C5D-8C92-C93A57B6F9E0}" type="parTrans" cxnId="{D666B694-071D-4A22-9566-6C92D2B25855}">
      <dgm:prSet/>
      <dgm:spPr/>
    </dgm:pt>
    <dgm:pt modelId="{2D03C7CC-D49E-43AE-81E9-4B7062096612}" type="sibTrans" cxnId="{D666B694-071D-4A22-9566-6C92D2B25855}">
      <dgm:prSet/>
      <dgm:spPr/>
    </dgm:pt>
    <dgm:pt modelId="{F98A6F70-5637-4AE1-8F2A-3234F05FF43D}">
      <dgm:prSet phldrT="[Text]" custT="1"/>
      <dgm:spPr>
        <a:solidFill>
          <a:srgbClr val="FFCCCC">
            <a:alpha val="89804"/>
          </a:srgbClr>
        </a:solidFill>
        <a:ln>
          <a:solidFill>
            <a:srgbClr val="FFCCCC">
              <a:alpha val="90000"/>
            </a:srgbClr>
          </a:solidFill>
        </a:ln>
      </dgm:spPr>
      <dgm:t>
        <a:bodyPr/>
        <a:lstStyle/>
        <a:p>
          <a:r>
            <a:rPr lang="en-SG" sz="1400" dirty="0">
              <a:latin typeface="Calibri Light" panose="020F0302020204030204" pitchFamily="34" charset="0"/>
              <a:cs typeface="Calibri Light" panose="020F0302020204030204" pitchFamily="34" charset="0"/>
            </a:rPr>
            <a:t>Distorted sight, hearing, smell, touch and taste</a:t>
          </a:r>
        </a:p>
      </dgm:t>
    </dgm:pt>
    <dgm:pt modelId="{D3BFD291-FA5D-42AA-BDF1-AFFFDBE34ED0}" type="parTrans" cxnId="{060D7801-B5A6-46D0-97AC-277144E71E04}">
      <dgm:prSet/>
      <dgm:spPr/>
    </dgm:pt>
    <dgm:pt modelId="{B9558AEB-27A3-4124-ABB0-0D5FB789AE0E}" type="sibTrans" cxnId="{060D7801-B5A6-46D0-97AC-277144E71E04}">
      <dgm:prSet/>
      <dgm:spPr/>
    </dgm:pt>
    <dgm:pt modelId="{CD608919-8096-440E-82FB-93BB388B0597}">
      <dgm:prSet phldrT="[Text]" custT="1"/>
      <dgm:spPr>
        <a:solidFill>
          <a:srgbClr val="FFCCCC">
            <a:alpha val="89804"/>
          </a:srgbClr>
        </a:solidFill>
        <a:ln>
          <a:solidFill>
            <a:srgbClr val="FFCCCC">
              <a:alpha val="90000"/>
            </a:srgbClr>
          </a:solidFill>
        </a:ln>
      </dgm:spPr>
      <dgm:t>
        <a:bodyPr/>
        <a:lstStyle/>
        <a:p>
          <a:r>
            <a:rPr lang="en-SG" sz="1400" dirty="0">
              <a:latin typeface="Calibri Light" panose="020F0302020204030204" pitchFamily="34" charset="0"/>
              <a:cs typeface="Calibri Light" panose="020F0302020204030204" pitchFamily="34" charset="0"/>
            </a:rPr>
            <a:t>Increased heart rate, breathing and body temperature</a:t>
          </a:r>
        </a:p>
      </dgm:t>
    </dgm:pt>
    <dgm:pt modelId="{AD86CE65-4C1F-40CB-A18D-35035E092117}" type="parTrans" cxnId="{80E8055D-95E3-49EC-A535-67CBB08C5B6B}">
      <dgm:prSet/>
      <dgm:spPr/>
    </dgm:pt>
    <dgm:pt modelId="{2E6A4C2E-6884-4D3F-8824-6E75DE29FAE5}" type="sibTrans" cxnId="{80E8055D-95E3-49EC-A535-67CBB08C5B6B}">
      <dgm:prSet/>
      <dgm:spPr/>
    </dgm:pt>
    <dgm:pt modelId="{3C8B6F12-4022-4404-84FD-B8AC1573A6D2}">
      <dgm:prSet phldrT="[Text]" custT="1"/>
      <dgm:spPr>
        <a:solidFill>
          <a:srgbClr val="FFCCCC">
            <a:alpha val="89804"/>
          </a:srgbClr>
        </a:solidFill>
        <a:ln>
          <a:solidFill>
            <a:srgbClr val="FFCCCC">
              <a:alpha val="90000"/>
            </a:srgbClr>
          </a:solidFill>
        </a:ln>
      </dgm:spPr>
      <dgm:t>
        <a:bodyPr/>
        <a:lstStyle/>
        <a:p>
          <a:r>
            <a:rPr lang="en-SG" sz="1400" dirty="0">
              <a:latin typeface="Calibri Light" panose="020F0302020204030204" pitchFamily="34" charset="0"/>
              <a:cs typeface="Calibri Light" panose="020F0302020204030204" pitchFamily="34" charset="0"/>
            </a:rPr>
            <a:t>Severe panic, confusion, hallucination and paranoia (irrational fear or suspicion) </a:t>
          </a:r>
        </a:p>
      </dgm:t>
    </dgm:pt>
    <dgm:pt modelId="{1A3551C0-2FA4-4C05-A601-E8F6AE805170}" type="parTrans" cxnId="{B176CBB5-4C4B-4898-B8EF-0D48AF4565FF}">
      <dgm:prSet/>
      <dgm:spPr/>
    </dgm:pt>
    <dgm:pt modelId="{58BB9AB5-5E6D-4E84-A677-E47607B8938B}" type="sibTrans" cxnId="{B176CBB5-4C4B-4898-B8EF-0D48AF4565FF}">
      <dgm:prSet/>
      <dgm:spPr/>
    </dgm:pt>
    <dgm:pt modelId="{D6700628-B26C-4E6C-9A23-089FB50B2C7A}">
      <dgm:prSet phldrT="[Text]" custT="1"/>
      <dgm:spPr>
        <a:solidFill>
          <a:srgbClr val="FFCCCC">
            <a:alpha val="89804"/>
          </a:srgbClr>
        </a:solidFill>
        <a:ln>
          <a:solidFill>
            <a:srgbClr val="FFCCCC">
              <a:alpha val="90000"/>
            </a:srgbClr>
          </a:solidFill>
        </a:ln>
      </dgm:spPr>
      <dgm:t>
        <a:bodyPr/>
        <a:lstStyle/>
        <a:p>
          <a:endParaRPr lang="en-SG" sz="1400" dirty="0">
            <a:latin typeface="Calibri Light" panose="020F0302020204030204" pitchFamily="34" charset="0"/>
            <a:cs typeface="Calibri Light" panose="020F0302020204030204" pitchFamily="34" charset="0"/>
          </a:endParaRPr>
        </a:p>
      </dgm:t>
    </dgm:pt>
    <dgm:pt modelId="{B9537F54-A1C7-482B-8EDD-10848CF5C234}" type="parTrans" cxnId="{C9D73312-A8C0-4A6D-B181-795CD7BBAA02}">
      <dgm:prSet/>
      <dgm:spPr/>
    </dgm:pt>
    <dgm:pt modelId="{EB40A2E8-6643-4577-A6B8-1824372DB6B0}" type="sibTrans" cxnId="{C9D73312-A8C0-4A6D-B181-795CD7BBAA02}">
      <dgm:prSet/>
      <dgm:spPr/>
    </dgm:pt>
    <dgm:pt modelId="{23518289-5E49-486B-B864-FAFC928E8295}" type="pres">
      <dgm:prSet presAssocID="{492DC9E6-2887-489A-A56D-B2756D7DFCB9}" presName="Name0" presStyleCnt="0">
        <dgm:presLayoutVars>
          <dgm:dir/>
          <dgm:animLvl val="lvl"/>
          <dgm:resizeHandles val="exact"/>
        </dgm:presLayoutVars>
      </dgm:prSet>
      <dgm:spPr/>
    </dgm:pt>
    <dgm:pt modelId="{A0B7F16C-D73F-45D3-AE13-351A5C80FE65}" type="pres">
      <dgm:prSet presAssocID="{FC2D38B9-D2D5-4D2D-A9B9-B3C9FB38EB60}" presName="composite" presStyleCnt="0"/>
      <dgm:spPr/>
    </dgm:pt>
    <dgm:pt modelId="{6DCF7F53-C4EF-4BB4-BB12-3FBD1D457EDE}" type="pres">
      <dgm:prSet presAssocID="{FC2D38B9-D2D5-4D2D-A9B9-B3C9FB38EB60}" presName="parTx" presStyleLbl="alignNode1" presStyleIdx="0" presStyleCnt="2">
        <dgm:presLayoutVars>
          <dgm:chMax val="0"/>
          <dgm:chPref val="0"/>
          <dgm:bulletEnabled val="1"/>
        </dgm:presLayoutVars>
      </dgm:prSet>
      <dgm:spPr/>
    </dgm:pt>
    <dgm:pt modelId="{3AB81A3E-20F1-43F1-8C2E-C02E5717E1BE}" type="pres">
      <dgm:prSet presAssocID="{FC2D38B9-D2D5-4D2D-A9B9-B3C9FB38EB60}" presName="desTx" presStyleLbl="alignAccFollowNode1" presStyleIdx="0" presStyleCnt="2">
        <dgm:presLayoutVars>
          <dgm:bulletEnabled val="1"/>
        </dgm:presLayoutVars>
      </dgm:prSet>
      <dgm:spPr/>
    </dgm:pt>
    <dgm:pt modelId="{653F661A-00A5-4DBF-A807-66F1AA92C094}" type="pres">
      <dgm:prSet presAssocID="{989EC1F5-F864-4A69-9142-63ABCB6A3C0D}" presName="space" presStyleCnt="0"/>
      <dgm:spPr/>
    </dgm:pt>
    <dgm:pt modelId="{9C562393-3900-46A6-BD95-6B82F4600900}" type="pres">
      <dgm:prSet presAssocID="{FA9BCDA1-4D4A-4851-AACF-1CBD027C2C8C}" presName="composite" presStyleCnt="0"/>
      <dgm:spPr/>
    </dgm:pt>
    <dgm:pt modelId="{ED1B6FF8-54B3-477E-AA11-D1851716A887}" type="pres">
      <dgm:prSet presAssocID="{FA9BCDA1-4D4A-4851-AACF-1CBD027C2C8C}" presName="parTx" presStyleLbl="alignNode1" presStyleIdx="1" presStyleCnt="2">
        <dgm:presLayoutVars>
          <dgm:chMax val="0"/>
          <dgm:chPref val="0"/>
          <dgm:bulletEnabled val="1"/>
        </dgm:presLayoutVars>
      </dgm:prSet>
      <dgm:spPr/>
    </dgm:pt>
    <dgm:pt modelId="{0EA96673-4F3B-4AD5-A98A-1398ADF4B4E0}" type="pres">
      <dgm:prSet presAssocID="{FA9BCDA1-4D4A-4851-AACF-1CBD027C2C8C}" presName="desTx" presStyleLbl="alignAccFollowNode1" presStyleIdx="1" presStyleCnt="2">
        <dgm:presLayoutVars>
          <dgm:bulletEnabled val="1"/>
        </dgm:presLayoutVars>
      </dgm:prSet>
      <dgm:spPr/>
    </dgm:pt>
  </dgm:ptLst>
  <dgm:cxnLst>
    <dgm:cxn modelId="{060D7801-B5A6-46D0-97AC-277144E71E04}" srcId="{FA9BCDA1-4D4A-4851-AACF-1CBD027C2C8C}" destId="{F98A6F70-5637-4AE1-8F2A-3234F05FF43D}" srcOrd="2" destOrd="0" parTransId="{D3BFD291-FA5D-42AA-BDF1-AFFFDBE34ED0}" sibTransId="{B9558AEB-27A3-4124-ABB0-0D5FB789AE0E}"/>
    <dgm:cxn modelId="{C9D73312-A8C0-4A6D-B181-795CD7BBAA02}" srcId="{FA9BCDA1-4D4A-4851-AACF-1CBD027C2C8C}" destId="{D6700628-B26C-4E6C-9A23-089FB50B2C7A}" srcOrd="5" destOrd="0" parTransId="{B9537F54-A1C7-482B-8EDD-10848CF5C234}" sibTransId="{EB40A2E8-6643-4577-A6B8-1824372DB6B0}"/>
    <dgm:cxn modelId="{005FFF22-689A-49C6-BEAA-91C2CD2B9C81}" type="presOf" srcId="{4CA3BFF6-28F8-4A13-8F77-0FF69D6B1A99}" destId="{0EA96673-4F3B-4AD5-A98A-1398ADF4B4E0}" srcOrd="0" destOrd="1" presId="urn:microsoft.com/office/officeart/2005/8/layout/hList1"/>
    <dgm:cxn modelId="{2803B828-D564-4995-8C17-2E686ABA68B9}" type="presOf" srcId="{CD608919-8096-440E-82FB-93BB388B0597}" destId="{0EA96673-4F3B-4AD5-A98A-1398ADF4B4E0}" srcOrd="0" destOrd="3" presId="urn:microsoft.com/office/officeart/2005/8/layout/hList1"/>
    <dgm:cxn modelId="{76BA9A2B-91C2-45F1-9900-B68C1DAFC601}" type="presOf" srcId="{492DC9E6-2887-489A-A56D-B2756D7DFCB9}" destId="{23518289-5E49-486B-B864-FAFC928E8295}" srcOrd="0" destOrd="0" presId="urn:microsoft.com/office/officeart/2005/8/layout/hList1"/>
    <dgm:cxn modelId="{43157F3E-86AE-40D8-9E1F-3CE097BC8AB8}" type="presOf" srcId="{E63513B0-97FD-4D1F-9D0B-945D48274C9A}" destId="{0EA96673-4F3B-4AD5-A98A-1398ADF4B4E0}" srcOrd="0" destOrd="0" presId="urn:microsoft.com/office/officeart/2005/8/layout/hList1"/>
    <dgm:cxn modelId="{80E8055D-95E3-49EC-A535-67CBB08C5B6B}" srcId="{FA9BCDA1-4D4A-4851-AACF-1CBD027C2C8C}" destId="{CD608919-8096-440E-82FB-93BB388B0597}" srcOrd="3" destOrd="0" parTransId="{AD86CE65-4C1F-40CB-A18D-35035E092117}" sibTransId="{2E6A4C2E-6884-4D3F-8824-6E75DE29FAE5}"/>
    <dgm:cxn modelId="{0D9B075E-56EA-4100-8233-90C7717770A3}" srcId="{FA9BCDA1-4D4A-4851-AACF-1CBD027C2C8C}" destId="{E63513B0-97FD-4D1F-9D0B-945D48274C9A}" srcOrd="0" destOrd="0" parTransId="{A06B94E0-7C0E-4F36-926A-85C6B8B2835C}" sibTransId="{D1F3883D-1F1D-4E62-8D0A-E2C95AB787D5}"/>
    <dgm:cxn modelId="{6759DA65-47D3-470C-826D-4520288B1B73}" type="presOf" srcId="{FA9BCDA1-4D4A-4851-AACF-1CBD027C2C8C}" destId="{ED1B6FF8-54B3-477E-AA11-D1851716A887}" srcOrd="0" destOrd="0" presId="urn:microsoft.com/office/officeart/2005/8/layout/hList1"/>
    <dgm:cxn modelId="{E1175255-17F6-4735-B890-FFAC417373C1}" type="presOf" srcId="{3C8B6F12-4022-4404-84FD-B8AC1573A6D2}" destId="{0EA96673-4F3B-4AD5-A98A-1398ADF4B4E0}" srcOrd="0" destOrd="4" presId="urn:microsoft.com/office/officeart/2005/8/layout/hList1"/>
    <dgm:cxn modelId="{64312B77-1FC3-46BF-884C-BB2E1A8E51C3}" type="presOf" srcId="{509F1520-6EF6-4058-BCB2-15F3F6A410AC}" destId="{0EA96673-4F3B-4AD5-A98A-1398ADF4B4E0}" srcOrd="0" destOrd="6" presId="urn:microsoft.com/office/officeart/2005/8/layout/hList1"/>
    <dgm:cxn modelId="{D6F40478-114D-40D2-BE1C-8D52252882E4}" srcId="{FA9BCDA1-4D4A-4851-AACF-1CBD027C2C8C}" destId="{509F1520-6EF6-4058-BCB2-15F3F6A410AC}" srcOrd="6" destOrd="0" parTransId="{81F4DDF0-3F84-4A4E-8269-2D0944E31588}" sibTransId="{64BB99B0-1E65-4B3F-810D-D43B65722103}"/>
    <dgm:cxn modelId="{A42C817A-CC9D-4B91-93E7-3AAA0F13AB8F}" srcId="{492DC9E6-2887-489A-A56D-B2756D7DFCB9}" destId="{FA9BCDA1-4D4A-4851-AACF-1CBD027C2C8C}" srcOrd="1" destOrd="0" parTransId="{3A28B930-D33E-4CDB-BDF2-1823C3AC03EF}" sibTransId="{75506BD1-9CA4-4400-A0D4-874E11304B3B}"/>
    <dgm:cxn modelId="{A9CBE383-EBB4-4EE8-8822-5DCB0ACF9153}" srcId="{FC2D38B9-D2D5-4D2D-A9B9-B3C9FB38EB60}" destId="{A2F76787-BDA7-41F7-AB22-6F324194C977}" srcOrd="1" destOrd="0" parTransId="{AA42AA2F-DEF0-4317-A56B-1B49D300BA71}" sibTransId="{7E90CDDF-46CD-4E13-AD55-E5CCD299DB47}"/>
    <dgm:cxn modelId="{D666B694-071D-4A22-9566-6C92D2B25855}" srcId="{FA9BCDA1-4D4A-4851-AACF-1CBD027C2C8C}" destId="{4CA3BFF6-28F8-4A13-8F77-0FF69D6B1A99}" srcOrd="1" destOrd="0" parTransId="{1140A582-4952-4C5D-8C92-C93A57B6F9E0}" sibTransId="{2D03C7CC-D49E-43AE-81E9-4B7062096612}"/>
    <dgm:cxn modelId="{A128D1A4-62AC-428D-BDDB-716060B0C180}" srcId="{FC2D38B9-D2D5-4D2D-A9B9-B3C9FB38EB60}" destId="{A8A7C06A-C23F-4401-842C-3AD8E821B49A}" srcOrd="0" destOrd="0" parTransId="{3389E630-7245-4283-940B-1E01D59DC74F}" sibTransId="{43CA6CE3-D07D-4F50-9DD6-2FDFCB311337}"/>
    <dgm:cxn modelId="{AE86CCB1-AF57-4745-B2F6-BA14DA15C5E3}" type="presOf" srcId="{A2F76787-BDA7-41F7-AB22-6F324194C977}" destId="{3AB81A3E-20F1-43F1-8C2E-C02E5717E1BE}" srcOrd="0" destOrd="1" presId="urn:microsoft.com/office/officeart/2005/8/layout/hList1"/>
    <dgm:cxn modelId="{B176CBB5-4C4B-4898-B8EF-0D48AF4565FF}" srcId="{FA9BCDA1-4D4A-4851-AACF-1CBD027C2C8C}" destId="{3C8B6F12-4022-4404-84FD-B8AC1573A6D2}" srcOrd="4" destOrd="0" parTransId="{1A3551C0-2FA4-4C05-A601-E8F6AE805170}" sibTransId="{58BB9AB5-5E6D-4E84-A677-E47607B8938B}"/>
    <dgm:cxn modelId="{82EE4BC7-F8D0-4757-910C-BF506F40AFFE}" type="presOf" srcId="{FC2D38B9-D2D5-4D2D-A9B9-B3C9FB38EB60}" destId="{6DCF7F53-C4EF-4BB4-BB12-3FBD1D457EDE}" srcOrd="0" destOrd="0" presId="urn:microsoft.com/office/officeart/2005/8/layout/hList1"/>
    <dgm:cxn modelId="{648CBBC7-EDA4-4179-8F49-D29B8349384E}" srcId="{492DC9E6-2887-489A-A56D-B2756D7DFCB9}" destId="{FC2D38B9-D2D5-4D2D-A9B9-B3C9FB38EB60}" srcOrd="0" destOrd="0" parTransId="{2D61F61D-BBB1-4E83-B6A4-DC08BDE76204}" sibTransId="{989EC1F5-F864-4A69-9142-63ABCB6A3C0D}"/>
    <dgm:cxn modelId="{E20E15CC-9387-4033-9F04-EBD206E7800E}" type="presOf" srcId="{D6700628-B26C-4E6C-9A23-089FB50B2C7A}" destId="{0EA96673-4F3B-4AD5-A98A-1398ADF4B4E0}" srcOrd="0" destOrd="5" presId="urn:microsoft.com/office/officeart/2005/8/layout/hList1"/>
    <dgm:cxn modelId="{03F32ED7-C681-46C9-95D6-AC03499A43E6}" type="presOf" srcId="{F98A6F70-5637-4AE1-8F2A-3234F05FF43D}" destId="{0EA96673-4F3B-4AD5-A98A-1398ADF4B4E0}" srcOrd="0" destOrd="2" presId="urn:microsoft.com/office/officeart/2005/8/layout/hList1"/>
    <dgm:cxn modelId="{0511A1FA-D753-4AED-9ABC-919F189FDBB6}" type="presOf" srcId="{A8A7C06A-C23F-4401-842C-3AD8E821B49A}" destId="{3AB81A3E-20F1-43F1-8C2E-C02E5717E1BE}" srcOrd="0" destOrd="0" presId="urn:microsoft.com/office/officeart/2005/8/layout/hList1"/>
    <dgm:cxn modelId="{398AF3BC-DA03-41FE-BFCA-1F14FBBACCA8}" type="presParOf" srcId="{23518289-5E49-486B-B864-FAFC928E8295}" destId="{A0B7F16C-D73F-45D3-AE13-351A5C80FE65}" srcOrd="0" destOrd="0" presId="urn:microsoft.com/office/officeart/2005/8/layout/hList1"/>
    <dgm:cxn modelId="{C3B97641-8D17-4EC8-8A8A-10B07E53F4F9}" type="presParOf" srcId="{A0B7F16C-D73F-45D3-AE13-351A5C80FE65}" destId="{6DCF7F53-C4EF-4BB4-BB12-3FBD1D457EDE}" srcOrd="0" destOrd="0" presId="urn:microsoft.com/office/officeart/2005/8/layout/hList1"/>
    <dgm:cxn modelId="{8F2C116C-0EF3-4150-B29E-C226C3DF13AE}" type="presParOf" srcId="{A0B7F16C-D73F-45D3-AE13-351A5C80FE65}" destId="{3AB81A3E-20F1-43F1-8C2E-C02E5717E1BE}" srcOrd="1" destOrd="0" presId="urn:microsoft.com/office/officeart/2005/8/layout/hList1"/>
    <dgm:cxn modelId="{B7D294D7-D486-4337-9206-01857ED60C3F}" type="presParOf" srcId="{23518289-5E49-486B-B864-FAFC928E8295}" destId="{653F661A-00A5-4DBF-A807-66F1AA92C094}" srcOrd="1" destOrd="0" presId="urn:microsoft.com/office/officeart/2005/8/layout/hList1"/>
    <dgm:cxn modelId="{A05C4EE6-B7EB-4CEE-984D-41C42A3BCA0A}" type="presParOf" srcId="{23518289-5E49-486B-B864-FAFC928E8295}" destId="{9C562393-3900-46A6-BD95-6B82F4600900}" srcOrd="2" destOrd="0" presId="urn:microsoft.com/office/officeart/2005/8/layout/hList1"/>
    <dgm:cxn modelId="{9EE429C3-F42D-4426-9426-85127820DD29}" type="presParOf" srcId="{9C562393-3900-46A6-BD95-6B82F4600900}" destId="{ED1B6FF8-54B3-477E-AA11-D1851716A887}" srcOrd="0" destOrd="0" presId="urn:microsoft.com/office/officeart/2005/8/layout/hList1"/>
    <dgm:cxn modelId="{2AC9B79F-2320-4E8A-9752-2B0B8E1F4A16}" type="presParOf" srcId="{9C562393-3900-46A6-BD95-6B82F4600900}" destId="{0EA96673-4F3B-4AD5-A98A-1398ADF4B4E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FF166-C66C-4E82-BA77-B7C41A94597A}">
      <dsp:nvSpPr>
        <dsp:cNvPr id="0" name=""/>
        <dsp:cNvSpPr/>
      </dsp:nvSpPr>
      <dsp:spPr>
        <a:xfrm>
          <a:off x="0" y="191397"/>
          <a:ext cx="10032496" cy="1895641"/>
        </a:xfrm>
        <a:prstGeom prst="roundRect">
          <a:avLst/>
        </a:prstGeom>
        <a:solidFill>
          <a:schemeClr val="lt1">
            <a:hueOff val="0"/>
            <a:satOff val="0"/>
            <a:lumOff val="0"/>
            <a:alpha val="75000"/>
          </a:schemeClr>
        </a:solidFill>
        <a:ln w="12700" cap="flat" cmpd="sng" algn="ctr">
          <a:solidFill>
            <a:schemeClr val="accent1">
              <a:lumMod val="40000"/>
              <a:lumOff val="60000"/>
            </a:schemeClr>
          </a:solidFill>
          <a:prstDash val="sysDash"/>
          <a:miter lim="800000"/>
        </a:ln>
        <a:effectLst/>
      </dsp:spPr>
      <dsp:style>
        <a:lnRef idx="2">
          <a:scrgbClr r="0" g="0" b="0"/>
        </a:lnRef>
        <a:fillRef idx="1">
          <a:scrgbClr r="0" g="0" b="0"/>
        </a:fillRef>
        <a:effectRef idx="0">
          <a:scrgbClr r="0" g="0" b="0"/>
        </a:effectRef>
        <a:fontRef idx="minor"/>
      </dsp:style>
      <dsp:txBody>
        <a:bodyPr spcFirstLastPara="0" vert="horz" wrap="square" lIns="778633" tIns="520700" rIns="778633" bIns="128016" numCol="1" spcCol="1270" anchor="t" anchorCtr="0">
          <a:noAutofit/>
        </a:bodyPr>
        <a:lstStyle/>
        <a:p>
          <a:pPr marL="171450" lvl="1" indent="-171450" algn="l" defTabSz="800100">
            <a:lnSpc>
              <a:spcPct val="90000"/>
            </a:lnSpc>
            <a:spcBef>
              <a:spcPct val="0"/>
            </a:spcBef>
            <a:spcAft>
              <a:spcPct val="15000"/>
            </a:spcAft>
            <a:buChar char="•"/>
          </a:pPr>
          <a:r>
            <a:rPr lang="en-SG" sz="1800" kern="1200" dirty="0">
              <a:latin typeface="Calibri Light" panose="020F0302020204030204" pitchFamily="34" charset="0"/>
              <a:cs typeface="Calibri Light" panose="020F0302020204030204" pitchFamily="34" charset="0"/>
            </a:rPr>
            <a:t>Includes selling, giving, administering, sending, transporting, delivering, distributing, or even offering to do any of these acts on behalf of another person</a:t>
          </a:r>
        </a:p>
        <a:p>
          <a:pPr marL="171450" lvl="1" indent="-171450" algn="l" defTabSz="800100">
            <a:lnSpc>
              <a:spcPct val="90000"/>
            </a:lnSpc>
            <a:spcBef>
              <a:spcPct val="0"/>
            </a:spcBef>
            <a:spcAft>
              <a:spcPct val="15000"/>
            </a:spcAft>
            <a:buChar char="•"/>
          </a:pPr>
          <a:r>
            <a:rPr lang="en-SG" sz="1800" kern="1200" dirty="0">
              <a:latin typeface="Calibri Light" panose="020F0302020204030204" pitchFamily="34" charset="0"/>
              <a:cs typeface="Calibri Light" panose="020F0302020204030204" pitchFamily="34" charset="0"/>
            </a:rPr>
            <a:t>Penalty ranges from </a:t>
          </a:r>
          <a:r>
            <a:rPr lang="en-SG" sz="1800" b="1" kern="1200" dirty="0">
              <a:latin typeface="Calibri Light" panose="020F0302020204030204" pitchFamily="34" charset="0"/>
              <a:cs typeface="Calibri Light" panose="020F0302020204030204" pitchFamily="34" charset="0"/>
            </a:rPr>
            <a:t>imprisonment</a:t>
          </a:r>
          <a:r>
            <a:rPr lang="en-SG" sz="1800" b="0" kern="1200" dirty="0">
              <a:latin typeface="Calibri Light" panose="020F0302020204030204" pitchFamily="34" charset="0"/>
              <a:cs typeface="Calibri Light" panose="020F0302020204030204" pitchFamily="34" charset="0"/>
            </a:rPr>
            <a:t> AND </a:t>
          </a:r>
          <a:r>
            <a:rPr lang="en-SG" sz="1800" b="1" kern="1200" dirty="0">
              <a:latin typeface="Calibri Light" panose="020F0302020204030204" pitchFamily="34" charset="0"/>
              <a:cs typeface="Calibri Light" panose="020F0302020204030204" pitchFamily="34" charset="0"/>
            </a:rPr>
            <a:t>caning</a:t>
          </a:r>
          <a:r>
            <a:rPr lang="en-SG" sz="1800" b="0" kern="1200" dirty="0">
              <a:latin typeface="Calibri Light" panose="020F0302020204030204" pitchFamily="34" charset="0"/>
              <a:cs typeface="Calibri Light" panose="020F0302020204030204" pitchFamily="34" charset="0"/>
            </a:rPr>
            <a:t>, to the </a:t>
          </a:r>
          <a:r>
            <a:rPr lang="en-SG" sz="1800" b="1" kern="1200" dirty="0">
              <a:latin typeface="Calibri Light" panose="020F0302020204030204" pitchFamily="34" charset="0"/>
              <a:cs typeface="Calibri Light" panose="020F0302020204030204" pitchFamily="34" charset="0"/>
            </a:rPr>
            <a:t>mandatory death penalty</a:t>
          </a:r>
          <a:r>
            <a:rPr lang="en-SG" sz="1800" b="0" kern="1200" dirty="0">
              <a:latin typeface="Calibri Light" panose="020F0302020204030204" pitchFamily="34" charset="0"/>
              <a:cs typeface="Calibri Light" panose="020F0302020204030204" pitchFamily="34" charset="0"/>
            </a:rPr>
            <a:t>, depending on the class and quantity of drug trafficked </a:t>
          </a:r>
          <a:endParaRPr lang="en-SG" sz="1800" kern="1200" dirty="0">
            <a:latin typeface="Calibri Light" panose="020F0302020204030204" pitchFamily="34" charset="0"/>
            <a:cs typeface="Calibri Light" panose="020F0302020204030204" pitchFamily="34" charset="0"/>
          </a:endParaRPr>
        </a:p>
      </dsp:txBody>
      <dsp:txXfrm>
        <a:off x="92538" y="283935"/>
        <a:ext cx="9847420" cy="1710565"/>
      </dsp:txXfrm>
    </dsp:sp>
    <dsp:sp modelId="{C1F59E61-342D-4C10-AFFC-6C5F2D6BD850}">
      <dsp:nvSpPr>
        <dsp:cNvPr id="0" name=""/>
        <dsp:cNvSpPr/>
      </dsp:nvSpPr>
      <dsp:spPr>
        <a:xfrm>
          <a:off x="518986" y="0"/>
          <a:ext cx="7022747" cy="628650"/>
        </a:xfrm>
        <a:prstGeom prst="roundRect">
          <a:avLst/>
        </a:prstGeom>
        <a:solidFill>
          <a:schemeClr val="accent5">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443" tIns="0" rIns="265443" bIns="0" numCol="1" spcCol="1270" anchor="ctr" anchorCtr="0">
          <a:noAutofit/>
        </a:bodyPr>
        <a:lstStyle/>
        <a:p>
          <a:pPr marL="0" lvl="0" indent="0" algn="l" defTabSz="1066800">
            <a:lnSpc>
              <a:spcPct val="90000"/>
            </a:lnSpc>
            <a:spcBef>
              <a:spcPct val="0"/>
            </a:spcBef>
            <a:spcAft>
              <a:spcPct val="35000"/>
            </a:spcAft>
            <a:buNone/>
          </a:pPr>
          <a:r>
            <a:rPr lang="en-SG" sz="2400" b="1" kern="1200" dirty="0">
              <a:solidFill>
                <a:srgbClr val="011E41"/>
              </a:solidFill>
              <a:latin typeface="Calibri Light" panose="020F0302020204030204" pitchFamily="34" charset="0"/>
              <a:cs typeface="Calibri Light" panose="020F0302020204030204" pitchFamily="34" charset="0"/>
            </a:rPr>
            <a:t>Sec 5: Trafficking in controlled drugs</a:t>
          </a:r>
        </a:p>
      </dsp:txBody>
      <dsp:txXfrm>
        <a:off x="549674" y="30688"/>
        <a:ext cx="6961371" cy="567274"/>
      </dsp:txXfrm>
    </dsp:sp>
    <dsp:sp modelId="{94453165-F846-4F9D-A621-78303851347F}">
      <dsp:nvSpPr>
        <dsp:cNvPr id="0" name=""/>
        <dsp:cNvSpPr/>
      </dsp:nvSpPr>
      <dsp:spPr>
        <a:xfrm>
          <a:off x="0" y="2427059"/>
          <a:ext cx="10032496" cy="1415925"/>
        </a:xfrm>
        <a:prstGeom prst="roundRect">
          <a:avLst/>
        </a:prstGeom>
        <a:solidFill>
          <a:schemeClr val="lt1">
            <a:hueOff val="0"/>
            <a:satOff val="0"/>
            <a:lumOff val="0"/>
            <a:alpha val="75000"/>
          </a:schemeClr>
        </a:solidFill>
        <a:ln w="12700" cap="flat" cmpd="sng" algn="ctr">
          <a:solidFill>
            <a:schemeClr val="accent1">
              <a:lumMod val="40000"/>
              <a:lumOff val="60000"/>
            </a:schemeClr>
          </a:solidFill>
          <a:prstDash val="sysDash"/>
          <a:miter lim="800000"/>
        </a:ln>
        <a:effectLst/>
      </dsp:spPr>
      <dsp:style>
        <a:lnRef idx="2">
          <a:scrgbClr r="0" g="0" b="0"/>
        </a:lnRef>
        <a:fillRef idx="1">
          <a:scrgbClr r="0" g="0" b="0"/>
        </a:fillRef>
        <a:effectRef idx="0">
          <a:scrgbClr r="0" g="0" b="0"/>
        </a:effectRef>
        <a:fontRef idx="minor"/>
      </dsp:style>
      <dsp:txBody>
        <a:bodyPr spcFirstLastPara="0" vert="horz" wrap="square" lIns="778633" tIns="520700" rIns="778633" bIns="128016" numCol="1" spcCol="1270" anchor="t" anchorCtr="0">
          <a:noAutofit/>
        </a:bodyPr>
        <a:lstStyle/>
        <a:p>
          <a:pPr marL="171450" lvl="1" indent="-171450" algn="l" defTabSz="800100">
            <a:lnSpc>
              <a:spcPct val="90000"/>
            </a:lnSpc>
            <a:spcBef>
              <a:spcPct val="0"/>
            </a:spcBef>
            <a:spcAft>
              <a:spcPct val="15000"/>
            </a:spcAft>
            <a:buChar char="•"/>
          </a:pPr>
          <a:r>
            <a:rPr lang="en-SG" sz="1800" kern="1200" dirty="0">
              <a:latin typeface="Calibri Light" panose="020F0302020204030204" pitchFamily="34" charset="0"/>
              <a:cs typeface="Calibri Light" panose="020F0302020204030204" pitchFamily="34" charset="0"/>
            </a:rPr>
            <a:t>If found to be in possession, one shall be liable for </a:t>
          </a:r>
          <a:r>
            <a:rPr lang="en-SG" sz="1800" b="1" kern="1200" dirty="0">
              <a:latin typeface="Calibri Light" panose="020F0302020204030204" pitchFamily="34" charset="0"/>
              <a:cs typeface="Calibri Light" panose="020F0302020204030204" pitchFamily="34" charset="0"/>
            </a:rPr>
            <a:t>imprisonment of up to 10 years</a:t>
          </a:r>
          <a:r>
            <a:rPr lang="en-SG" sz="1800" b="0" kern="1200" dirty="0">
              <a:latin typeface="Calibri Light" panose="020F0302020204030204" pitchFamily="34" charset="0"/>
              <a:cs typeface="Calibri Light" panose="020F0302020204030204" pitchFamily="34" charset="0"/>
            </a:rPr>
            <a:t>, or a fine </a:t>
          </a:r>
          <a:r>
            <a:rPr lang="en-SG" sz="1800" b="1" kern="1200" dirty="0">
              <a:latin typeface="Calibri Light" panose="020F0302020204030204" pitchFamily="34" charset="0"/>
              <a:cs typeface="Calibri Light" panose="020F0302020204030204" pitchFamily="34" charset="0"/>
            </a:rPr>
            <a:t>not exceeding S$20,000, </a:t>
          </a:r>
          <a:r>
            <a:rPr lang="en-SG" sz="1800" b="0" kern="1200" dirty="0">
              <a:latin typeface="Calibri Light" panose="020F0302020204030204" pitchFamily="34" charset="0"/>
              <a:cs typeface="Calibri Light" panose="020F0302020204030204" pitchFamily="34" charset="0"/>
            </a:rPr>
            <a:t>or </a:t>
          </a:r>
          <a:r>
            <a:rPr lang="en-SG" sz="1800" b="1" kern="1200" dirty="0">
              <a:latin typeface="Calibri Light" panose="020F0302020204030204" pitchFamily="34" charset="0"/>
              <a:cs typeface="Calibri Light" panose="020F0302020204030204" pitchFamily="34" charset="0"/>
            </a:rPr>
            <a:t>both</a:t>
          </a:r>
          <a:endParaRPr lang="en-SG" sz="1800" kern="1200" dirty="0">
            <a:latin typeface="Calibri Light" panose="020F0302020204030204" pitchFamily="34" charset="0"/>
            <a:cs typeface="Calibri Light" panose="020F0302020204030204" pitchFamily="34" charset="0"/>
          </a:endParaRPr>
        </a:p>
      </dsp:txBody>
      <dsp:txXfrm>
        <a:off x="69120" y="2496179"/>
        <a:ext cx="9894256" cy="1277685"/>
      </dsp:txXfrm>
    </dsp:sp>
    <dsp:sp modelId="{385C4D33-9473-4E29-AA81-4E7B829A9CEC}">
      <dsp:nvSpPr>
        <dsp:cNvPr id="0" name=""/>
        <dsp:cNvSpPr/>
      </dsp:nvSpPr>
      <dsp:spPr>
        <a:xfrm>
          <a:off x="501624" y="2176206"/>
          <a:ext cx="7022747" cy="629016"/>
        </a:xfrm>
        <a:prstGeom prst="roundRect">
          <a:avLst/>
        </a:prstGeom>
        <a:solidFill>
          <a:schemeClr val="accent5">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443" tIns="0" rIns="265443" bIns="0" numCol="1" spcCol="1270" anchor="ctr" anchorCtr="0">
          <a:noAutofit/>
        </a:bodyPr>
        <a:lstStyle/>
        <a:p>
          <a:pPr marL="0" lvl="0" indent="0" algn="l" defTabSz="1066800">
            <a:lnSpc>
              <a:spcPct val="90000"/>
            </a:lnSpc>
            <a:spcBef>
              <a:spcPct val="0"/>
            </a:spcBef>
            <a:spcAft>
              <a:spcPct val="35000"/>
            </a:spcAft>
            <a:buNone/>
          </a:pPr>
          <a:r>
            <a:rPr lang="en-SG" sz="2400" b="1" kern="1200" dirty="0">
              <a:solidFill>
                <a:srgbClr val="011E41"/>
              </a:solidFill>
              <a:latin typeface="Calibri Light" panose="020F0302020204030204" pitchFamily="34" charset="0"/>
              <a:cs typeface="Calibri Light" panose="020F0302020204030204" pitchFamily="34" charset="0"/>
            </a:rPr>
            <a:t>Sec 8a: Possession of controlled drugs</a:t>
          </a:r>
        </a:p>
      </dsp:txBody>
      <dsp:txXfrm>
        <a:off x="532330" y="2206912"/>
        <a:ext cx="6961335" cy="5676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FF166-C66C-4E82-BA77-B7C41A94597A}">
      <dsp:nvSpPr>
        <dsp:cNvPr id="0" name=""/>
        <dsp:cNvSpPr/>
      </dsp:nvSpPr>
      <dsp:spPr>
        <a:xfrm>
          <a:off x="0" y="115982"/>
          <a:ext cx="10032496" cy="1070120"/>
        </a:xfrm>
        <a:prstGeom prst="roundRect">
          <a:avLst/>
        </a:prstGeom>
        <a:solidFill>
          <a:schemeClr val="lt1">
            <a:hueOff val="0"/>
            <a:satOff val="0"/>
            <a:lumOff val="0"/>
            <a:alpha val="75000"/>
          </a:schemeClr>
        </a:solidFill>
        <a:ln w="12700" cap="flat" cmpd="sng" algn="ctr">
          <a:solidFill>
            <a:schemeClr val="accent1">
              <a:lumMod val="40000"/>
              <a:lumOff val="60000"/>
            </a:schemeClr>
          </a:solidFill>
          <a:prstDash val="sysDash"/>
          <a:miter lim="800000"/>
        </a:ln>
        <a:effectLst/>
      </dsp:spPr>
      <dsp:style>
        <a:lnRef idx="2">
          <a:scrgbClr r="0" g="0" b="0"/>
        </a:lnRef>
        <a:fillRef idx="1">
          <a:scrgbClr r="0" g="0" b="0"/>
        </a:fillRef>
        <a:effectRef idx="0">
          <a:scrgbClr r="0" g="0" b="0"/>
        </a:effectRef>
        <a:fontRef idx="minor"/>
      </dsp:style>
      <dsp:txBody>
        <a:bodyPr spcFirstLastPara="0" vert="horz" wrap="square" lIns="778633" tIns="229108" rIns="778633" bIns="99568" numCol="1" spcCol="1270" anchor="t" anchorCtr="0">
          <a:noAutofit/>
        </a:bodyPr>
        <a:lstStyle/>
        <a:p>
          <a:pPr marL="114300" lvl="1" indent="-114300" algn="l" defTabSz="622300">
            <a:lnSpc>
              <a:spcPct val="90000"/>
            </a:lnSpc>
            <a:spcBef>
              <a:spcPct val="0"/>
            </a:spcBef>
            <a:spcAft>
              <a:spcPct val="15000"/>
            </a:spcAft>
            <a:buChar char="•"/>
          </a:pPr>
          <a:r>
            <a:rPr lang="en-SG" sz="1400" kern="1200" dirty="0">
              <a:latin typeface="+mj-lt"/>
            </a:rPr>
            <a:t>It shall be an offence to consume, smoke or administer a controlled or specified drug in Singapore</a:t>
          </a:r>
        </a:p>
        <a:p>
          <a:pPr marL="114300" lvl="1" indent="-114300" algn="l" defTabSz="622300">
            <a:lnSpc>
              <a:spcPct val="90000"/>
            </a:lnSpc>
            <a:spcBef>
              <a:spcPct val="0"/>
            </a:spcBef>
            <a:spcAft>
              <a:spcPct val="15000"/>
            </a:spcAft>
            <a:buChar char="•"/>
          </a:pPr>
          <a:r>
            <a:rPr lang="en-SG" sz="1400" kern="1200" dirty="0">
              <a:latin typeface="+mj-lt"/>
            </a:rPr>
            <a:t>If found to be in possession, one shall be liable for </a:t>
          </a:r>
          <a:r>
            <a:rPr lang="en-SG" sz="1400" b="1" kern="1200" dirty="0">
              <a:latin typeface="+mj-lt"/>
            </a:rPr>
            <a:t>imprisonment of up to 10 years</a:t>
          </a:r>
          <a:r>
            <a:rPr lang="en-SG" sz="1400" b="0" kern="1200" dirty="0">
              <a:latin typeface="+mj-lt"/>
            </a:rPr>
            <a:t>, or a </a:t>
          </a:r>
          <a:r>
            <a:rPr lang="en-SG" sz="1400" b="1" kern="1200" dirty="0">
              <a:latin typeface="+mj-lt"/>
            </a:rPr>
            <a:t>fine not exceeding S$20,000</a:t>
          </a:r>
          <a:r>
            <a:rPr lang="en-SG" sz="1400" b="0" kern="1200" dirty="0">
              <a:latin typeface="+mj-lt"/>
            </a:rPr>
            <a:t>, or </a:t>
          </a:r>
          <a:r>
            <a:rPr lang="en-SG" sz="1400" b="1" kern="1200" dirty="0">
              <a:latin typeface="+mj-lt"/>
            </a:rPr>
            <a:t>both</a:t>
          </a:r>
          <a:endParaRPr lang="en-SG" sz="1400" kern="1200" dirty="0">
            <a:latin typeface="+mj-lt"/>
          </a:endParaRPr>
        </a:p>
      </dsp:txBody>
      <dsp:txXfrm>
        <a:off x="52239" y="168221"/>
        <a:ext cx="9928018" cy="965642"/>
      </dsp:txXfrm>
    </dsp:sp>
    <dsp:sp modelId="{C1F59E61-342D-4C10-AFFC-6C5F2D6BD850}">
      <dsp:nvSpPr>
        <dsp:cNvPr id="0" name=""/>
        <dsp:cNvSpPr/>
      </dsp:nvSpPr>
      <dsp:spPr>
        <a:xfrm>
          <a:off x="518986" y="0"/>
          <a:ext cx="7022747" cy="304185"/>
        </a:xfrm>
        <a:prstGeom prst="roundRect">
          <a:avLst/>
        </a:prstGeom>
        <a:solidFill>
          <a:schemeClr val="accent5">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443" tIns="0" rIns="265443" bIns="0" numCol="1" spcCol="1270" anchor="ctr" anchorCtr="0">
          <a:noAutofit/>
        </a:bodyPr>
        <a:lstStyle/>
        <a:p>
          <a:pPr marL="0" lvl="0" indent="0" algn="l" defTabSz="711200">
            <a:lnSpc>
              <a:spcPct val="90000"/>
            </a:lnSpc>
            <a:spcBef>
              <a:spcPct val="0"/>
            </a:spcBef>
            <a:spcAft>
              <a:spcPct val="35000"/>
            </a:spcAft>
            <a:buNone/>
          </a:pPr>
          <a:r>
            <a:rPr lang="en-SG" sz="1600" b="1" kern="1200" dirty="0">
              <a:solidFill>
                <a:srgbClr val="011E41"/>
              </a:solidFill>
              <a:latin typeface="+mj-lt"/>
            </a:rPr>
            <a:t>Sec 8b: Consumption of controlled drugs</a:t>
          </a:r>
        </a:p>
      </dsp:txBody>
      <dsp:txXfrm>
        <a:off x="533835" y="14849"/>
        <a:ext cx="6993049" cy="274487"/>
      </dsp:txXfrm>
    </dsp:sp>
    <dsp:sp modelId="{94453165-F846-4F9D-A621-78303851347F}">
      <dsp:nvSpPr>
        <dsp:cNvPr id="0" name=""/>
        <dsp:cNvSpPr/>
      </dsp:nvSpPr>
      <dsp:spPr>
        <a:xfrm>
          <a:off x="0" y="1350628"/>
          <a:ext cx="10032496" cy="1157625"/>
        </a:xfrm>
        <a:prstGeom prst="roundRect">
          <a:avLst/>
        </a:prstGeom>
        <a:solidFill>
          <a:schemeClr val="lt1">
            <a:hueOff val="0"/>
            <a:satOff val="0"/>
            <a:lumOff val="0"/>
            <a:alpha val="75000"/>
          </a:schemeClr>
        </a:solidFill>
        <a:ln w="12700" cap="flat" cmpd="sng" algn="ctr">
          <a:solidFill>
            <a:schemeClr val="accent1">
              <a:lumMod val="40000"/>
              <a:lumOff val="60000"/>
            </a:schemeClr>
          </a:solidFill>
          <a:prstDash val="sysDash"/>
          <a:miter lim="800000"/>
        </a:ln>
        <a:effectLst/>
      </dsp:spPr>
      <dsp:style>
        <a:lnRef idx="2">
          <a:scrgbClr r="0" g="0" b="0"/>
        </a:lnRef>
        <a:fillRef idx="1">
          <a:scrgbClr r="0" g="0" b="0"/>
        </a:fillRef>
        <a:effectRef idx="0">
          <a:scrgbClr r="0" g="0" b="0"/>
        </a:effectRef>
        <a:fontRef idx="minor"/>
      </dsp:style>
      <dsp:txBody>
        <a:bodyPr spcFirstLastPara="0" vert="horz" wrap="square" lIns="778633" tIns="229108" rIns="778633" bIns="99568" numCol="1" spcCol="1270" anchor="t" anchorCtr="0">
          <a:noAutofit/>
        </a:bodyPr>
        <a:lstStyle/>
        <a:p>
          <a:pPr marL="114300" lvl="1" indent="-114300" algn="l" defTabSz="622300">
            <a:lnSpc>
              <a:spcPct val="90000"/>
            </a:lnSpc>
            <a:spcBef>
              <a:spcPct val="0"/>
            </a:spcBef>
            <a:spcAft>
              <a:spcPct val="15000"/>
            </a:spcAft>
            <a:buChar char="•"/>
          </a:pPr>
          <a:r>
            <a:rPr lang="en-SG" sz="1400" kern="1200" dirty="0">
              <a:latin typeface="+mj-lt"/>
            </a:rPr>
            <a:t>It shall be an offence for a </a:t>
          </a:r>
          <a:r>
            <a:rPr lang="en-SG" sz="1400" b="1" kern="1200" dirty="0">
              <a:latin typeface="+mj-lt"/>
            </a:rPr>
            <a:t>Singapore Citizen </a:t>
          </a:r>
          <a:r>
            <a:rPr lang="en-SG" sz="1400" b="0" kern="1200" dirty="0">
              <a:latin typeface="+mj-lt"/>
            </a:rPr>
            <a:t>and </a:t>
          </a:r>
          <a:r>
            <a:rPr lang="en-SG" sz="1400" b="1" kern="1200" dirty="0">
              <a:latin typeface="+mj-lt"/>
            </a:rPr>
            <a:t>Permanent Resident</a:t>
          </a:r>
          <a:r>
            <a:rPr lang="en-SG" sz="1400" b="0" kern="1200" dirty="0">
              <a:latin typeface="+mj-lt"/>
            </a:rPr>
            <a:t>, if found as a result of a positive urine test, to consume a controlled drug or specified drug </a:t>
          </a:r>
          <a:r>
            <a:rPr lang="en-SG" sz="1400" b="0" u="sng" kern="1200" dirty="0">
              <a:latin typeface="+mj-lt"/>
            </a:rPr>
            <a:t>outside of Singapore</a:t>
          </a:r>
          <a:endParaRPr lang="en-SG" sz="1400" kern="1200" dirty="0">
            <a:latin typeface="+mj-lt"/>
          </a:endParaRPr>
        </a:p>
        <a:p>
          <a:pPr marL="114300" lvl="1" indent="-114300" algn="l" defTabSz="622300">
            <a:lnSpc>
              <a:spcPct val="90000"/>
            </a:lnSpc>
            <a:spcBef>
              <a:spcPct val="0"/>
            </a:spcBef>
            <a:spcAft>
              <a:spcPct val="15000"/>
            </a:spcAft>
            <a:buChar char="•"/>
          </a:pPr>
          <a:r>
            <a:rPr lang="en-SG" sz="1400" kern="1200" dirty="0">
              <a:latin typeface="+mj-lt"/>
            </a:rPr>
            <a:t>Person may be dealt with </a:t>
          </a:r>
          <a:r>
            <a:rPr lang="en-SG" sz="1400" b="1" kern="1200" dirty="0">
              <a:latin typeface="+mj-lt"/>
            </a:rPr>
            <a:t>as if the offence had been committed in Singapore</a:t>
          </a:r>
          <a:endParaRPr lang="en-SG" sz="1400" kern="1200" dirty="0">
            <a:latin typeface="+mj-lt"/>
          </a:endParaRPr>
        </a:p>
      </dsp:txBody>
      <dsp:txXfrm>
        <a:off x="56511" y="1407139"/>
        <a:ext cx="9919474" cy="1044603"/>
      </dsp:txXfrm>
    </dsp:sp>
    <dsp:sp modelId="{385C4D33-9473-4E29-AA81-4E7B829A9CEC}">
      <dsp:nvSpPr>
        <dsp:cNvPr id="0" name=""/>
        <dsp:cNvSpPr/>
      </dsp:nvSpPr>
      <dsp:spPr>
        <a:xfrm>
          <a:off x="501624" y="1229247"/>
          <a:ext cx="7022747" cy="304363"/>
        </a:xfrm>
        <a:prstGeom prst="roundRect">
          <a:avLst/>
        </a:prstGeom>
        <a:solidFill>
          <a:schemeClr val="accent5">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443" tIns="0" rIns="265443" bIns="0" numCol="1" spcCol="1270" anchor="ctr" anchorCtr="0">
          <a:noAutofit/>
        </a:bodyPr>
        <a:lstStyle/>
        <a:p>
          <a:pPr marL="0" lvl="0" indent="0" algn="l" defTabSz="711200">
            <a:lnSpc>
              <a:spcPct val="90000"/>
            </a:lnSpc>
            <a:spcBef>
              <a:spcPct val="0"/>
            </a:spcBef>
            <a:spcAft>
              <a:spcPct val="35000"/>
            </a:spcAft>
            <a:buNone/>
          </a:pPr>
          <a:r>
            <a:rPr lang="en-SG" sz="1600" b="1" kern="1200" dirty="0">
              <a:solidFill>
                <a:srgbClr val="011E41"/>
              </a:solidFill>
              <a:latin typeface="+mj-lt"/>
            </a:rPr>
            <a:t>Sec 8A: Consumption of drugs outside Singapore</a:t>
          </a:r>
        </a:p>
      </dsp:txBody>
      <dsp:txXfrm>
        <a:off x="516482" y="1244105"/>
        <a:ext cx="6993031" cy="274647"/>
      </dsp:txXfrm>
    </dsp:sp>
    <dsp:sp modelId="{68982FC9-3797-4971-9B29-73E520B23630}">
      <dsp:nvSpPr>
        <dsp:cNvPr id="0" name=""/>
        <dsp:cNvSpPr/>
      </dsp:nvSpPr>
      <dsp:spPr>
        <a:xfrm>
          <a:off x="0" y="2673070"/>
          <a:ext cx="10032496" cy="1157625"/>
        </a:xfrm>
        <a:prstGeom prst="roundRect">
          <a:avLst/>
        </a:prstGeom>
        <a:solidFill>
          <a:schemeClr val="lt1">
            <a:hueOff val="0"/>
            <a:satOff val="0"/>
            <a:lumOff val="0"/>
            <a:alpha val="75000"/>
          </a:schemeClr>
        </a:solidFill>
        <a:ln w="12700" cap="flat" cmpd="sng" algn="ctr">
          <a:solidFill>
            <a:schemeClr val="accent1">
              <a:lumMod val="40000"/>
              <a:lumOff val="60000"/>
            </a:schemeClr>
          </a:solidFill>
          <a:prstDash val="sysDash"/>
          <a:miter lim="800000"/>
        </a:ln>
        <a:effectLst/>
      </dsp:spPr>
      <dsp:style>
        <a:lnRef idx="2">
          <a:scrgbClr r="0" g="0" b="0"/>
        </a:lnRef>
        <a:fillRef idx="1">
          <a:scrgbClr r="0" g="0" b="0"/>
        </a:fillRef>
        <a:effectRef idx="0">
          <a:scrgbClr r="0" g="0" b="0"/>
        </a:effectRef>
        <a:fontRef idx="minor"/>
      </dsp:style>
      <dsp:txBody>
        <a:bodyPr spcFirstLastPara="0" vert="horz" wrap="square" lIns="778633" tIns="229108" rIns="778633" bIns="99568" numCol="1" spcCol="1270" anchor="t" anchorCtr="0">
          <a:noAutofit/>
        </a:bodyPr>
        <a:lstStyle/>
        <a:p>
          <a:pPr marL="114300" lvl="1" indent="-114300" algn="l" defTabSz="622300">
            <a:lnSpc>
              <a:spcPct val="90000"/>
            </a:lnSpc>
            <a:spcBef>
              <a:spcPct val="0"/>
            </a:spcBef>
            <a:spcAft>
              <a:spcPct val="15000"/>
            </a:spcAft>
            <a:buChar char="•"/>
          </a:pPr>
          <a:r>
            <a:rPr lang="en-SG" sz="1400" kern="1200" dirty="0">
              <a:latin typeface="+mj-lt"/>
            </a:rPr>
            <a:t>It shall be an offence to be in possession of any pipe, syringe, utensil or apparatus or any articles intended for the smoking, administration or consumption of a controlled drug</a:t>
          </a:r>
        </a:p>
        <a:p>
          <a:pPr marL="114300" lvl="1" indent="-114300" algn="l" defTabSz="622300">
            <a:lnSpc>
              <a:spcPct val="90000"/>
            </a:lnSpc>
            <a:spcBef>
              <a:spcPct val="0"/>
            </a:spcBef>
            <a:spcAft>
              <a:spcPct val="15000"/>
            </a:spcAft>
            <a:buChar char="•"/>
          </a:pPr>
          <a:r>
            <a:rPr lang="en-SG" sz="1400" kern="1200" dirty="0">
              <a:latin typeface="+mj-lt"/>
            </a:rPr>
            <a:t>Punishment: </a:t>
          </a:r>
          <a:r>
            <a:rPr lang="en-SG" sz="1400" b="1" kern="1200" dirty="0">
              <a:latin typeface="+mj-lt"/>
            </a:rPr>
            <a:t>imprisonment of up to 3 years, </a:t>
          </a:r>
          <a:r>
            <a:rPr lang="en-SG" sz="1400" b="0" kern="1200" dirty="0">
              <a:latin typeface="+mj-lt"/>
            </a:rPr>
            <a:t>or a </a:t>
          </a:r>
          <a:r>
            <a:rPr lang="en-SG" sz="1400" b="1" kern="1200" dirty="0">
              <a:latin typeface="+mj-lt"/>
            </a:rPr>
            <a:t>fine not exceeding S$10,000</a:t>
          </a:r>
          <a:r>
            <a:rPr lang="en-SG" sz="1400" b="0" kern="1200" dirty="0">
              <a:latin typeface="+mj-lt"/>
            </a:rPr>
            <a:t>, or </a:t>
          </a:r>
          <a:r>
            <a:rPr lang="en-SG" sz="1400" b="1" kern="1200" dirty="0">
              <a:latin typeface="+mj-lt"/>
            </a:rPr>
            <a:t>both</a:t>
          </a:r>
          <a:endParaRPr lang="en-SG" sz="1400" kern="1200" dirty="0">
            <a:latin typeface="+mj-lt"/>
          </a:endParaRPr>
        </a:p>
      </dsp:txBody>
      <dsp:txXfrm>
        <a:off x="56511" y="2729581"/>
        <a:ext cx="9919474" cy="1044603"/>
      </dsp:txXfrm>
    </dsp:sp>
    <dsp:sp modelId="{3A5DFF42-F8F1-4751-B130-24730AFA2182}">
      <dsp:nvSpPr>
        <dsp:cNvPr id="0" name=""/>
        <dsp:cNvSpPr/>
      </dsp:nvSpPr>
      <dsp:spPr>
        <a:xfrm>
          <a:off x="501624" y="2568468"/>
          <a:ext cx="7022747" cy="305217"/>
        </a:xfrm>
        <a:prstGeom prst="roundRect">
          <a:avLst/>
        </a:prstGeom>
        <a:solidFill>
          <a:schemeClr val="accent5">
            <a:lumMod val="20000"/>
            <a:lumOff val="80000"/>
          </a:schemeClr>
        </a:solidFill>
        <a:ln w="12700" cap="flat" cmpd="sng" algn="ctr">
          <a:no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443" tIns="0" rIns="265443" bIns="0" numCol="1" spcCol="1270" anchor="ctr" anchorCtr="0">
          <a:noAutofit/>
        </a:bodyPr>
        <a:lstStyle/>
        <a:p>
          <a:pPr marL="0" lvl="0" indent="0" algn="l" defTabSz="711200">
            <a:lnSpc>
              <a:spcPct val="90000"/>
            </a:lnSpc>
            <a:spcBef>
              <a:spcPct val="0"/>
            </a:spcBef>
            <a:spcAft>
              <a:spcPct val="35000"/>
            </a:spcAft>
            <a:buNone/>
          </a:pPr>
          <a:r>
            <a:rPr lang="en-SG" sz="1600" b="1" kern="1200" dirty="0">
              <a:solidFill>
                <a:srgbClr val="011E41"/>
              </a:solidFill>
              <a:latin typeface="+mj-lt"/>
            </a:rPr>
            <a:t>Sec 9: Possession of pipes, utensils, etc.</a:t>
          </a:r>
        </a:p>
      </dsp:txBody>
      <dsp:txXfrm>
        <a:off x="516523" y="2583367"/>
        <a:ext cx="6992949" cy="2754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FF166-C66C-4E82-BA77-B7C41A94597A}">
      <dsp:nvSpPr>
        <dsp:cNvPr id="0" name=""/>
        <dsp:cNvSpPr/>
      </dsp:nvSpPr>
      <dsp:spPr>
        <a:xfrm>
          <a:off x="0" y="154000"/>
          <a:ext cx="10032496" cy="963108"/>
        </a:xfrm>
        <a:prstGeom prst="roundRect">
          <a:avLst/>
        </a:prstGeom>
        <a:solidFill>
          <a:schemeClr val="lt1">
            <a:hueOff val="0"/>
            <a:satOff val="0"/>
            <a:lumOff val="0"/>
            <a:alpha val="75000"/>
          </a:schemeClr>
        </a:solidFill>
        <a:ln w="12700" cap="flat" cmpd="sng" algn="ctr">
          <a:solidFill>
            <a:schemeClr val="accent1">
              <a:lumMod val="40000"/>
              <a:lumOff val="60000"/>
            </a:schemeClr>
          </a:solidFill>
          <a:prstDash val="sysDash"/>
          <a:miter lim="800000"/>
        </a:ln>
        <a:effectLst/>
      </dsp:spPr>
      <dsp:style>
        <a:lnRef idx="2">
          <a:scrgbClr r="0" g="0" b="0"/>
        </a:lnRef>
        <a:fillRef idx="1">
          <a:scrgbClr r="0" g="0" b="0"/>
        </a:fillRef>
        <a:effectRef idx="0">
          <a:scrgbClr r="0" g="0" b="0"/>
        </a:effectRef>
        <a:fontRef idx="minor"/>
      </dsp:style>
      <dsp:txBody>
        <a:bodyPr spcFirstLastPara="0" vert="horz" wrap="square" lIns="778633" tIns="374904" rIns="778633" bIns="99568" numCol="1" spcCol="1270" anchor="t" anchorCtr="0">
          <a:noAutofit/>
        </a:bodyPr>
        <a:lstStyle/>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As the </a:t>
          </a:r>
          <a:r>
            <a:rPr lang="en-SG" sz="1400" u="sng" kern="1200" dirty="0">
              <a:latin typeface="Calibri Light" panose="020F0302020204030204" pitchFamily="34" charset="0"/>
              <a:cs typeface="Calibri Light" panose="020F0302020204030204" pitchFamily="34" charset="0"/>
            </a:rPr>
            <a:t>owner, tenant, occupier or person-in-charge</a:t>
          </a:r>
          <a:r>
            <a:rPr lang="en-SG" sz="1400" u="none" kern="1200" dirty="0">
              <a:latin typeface="Calibri Light" panose="020F0302020204030204" pitchFamily="34" charset="0"/>
              <a:cs typeface="Calibri Light" panose="020F0302020204030204" pitchFamily="34" charset="0"/>
            </a:rPr>
            <a:t> of any place or premises, you must not allow drug activities (i.e. consumption, trafficking, manufacturing, etc.) to be conducted in the place or premises.</a:t>
          </a:r>
          <a:endParaRPr lang="en-SG" sz="1400" kern="1200" dirty="0">
            <a:latin typeface="Calibri Light" panose="020F0302020204030204" pitchFamily="34" charset="0"/>
            <a:cs typeface="Calibri Light" panose="020F0302020204030204" pitchFamily="34" charset="0"/>
          </a:endParaRPr>
        </a:p>
      </dsp:txBody>
      <dsp:txXfrm>
        <a:off x="47015" y="201015"/>
        <a:ext cx="9938466" cy="869078"/>
      </dsp:txXfrm>
    </dsp:sp>
    <dsp:sp modelId="{C1F59E61-342D-4C10-AFFC-6C5F2D6BD850}">
      <dsp:nvSpPr>
        <dsp:cNvPr id="0" name=""/>
        <dsp:cNvSpPr/>
      </dsp:nvSpPr>
      <dsp:spPr>
        <a:xfrm>
          <a:off x="518986" y="0"/>
          <a:ext cx="7022747" cy="425860"/>
        </a:xfrm>
        <a:prstGeom prst="roundRect">
          <a:avLst/>
        </a:prstGeom>
        <a:solidFill>
          <a:schemeClr val="accent5">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443" tIns="0" rIns="265443" bIns="0" numCol="1" spcCol="1270" anchor="ctr" anchorCtr="0">
          <a:noAutofit/>
        </a:bodyPr>
        <a:lstStyle/>
        <a:p>
          <a:pPr marL="0" lvl="0" indent="0" algn="l" defTabSz="889000">
            <a:lnSpc>
              <a:spcPct val="90000"/>
            </a:lnSpc>
            <a:spcBef>
              <a:spcPct val="0"/>
            </a:spcBef>
            <a:spcAft>
              <a:spcPct val="35000"/>
            </a:spcAft>
            <a:buNone/>
          </a:pPr>
          <a:r>
            <a:rPr lang="en-SG" sz="2000" b="1" kern="1200" dirty="0">
              <a:solidFill>
                <a:srgbClr val="011E41"/>
              </a:solidFill>
              <a:latin typeface="Calibri Light" panose="020F0302020204030204" pitchFamily="34" charset="0"/>
              <a:cs typeface="Calibri Light" panose="020F0302020204030204" pitchFamily="34" charset="0"/>
            </a:rPr>
            <a:t>Sec 11: Responsibilities of owners, etc.</a:t>
          </a:r>
        </a:p>
      </dsp:txBody>
      <dsp:txXfrm>
        <a:off x="539775" y="20789"/>
        <a:ext cx="6981169" cy="384282"/>
      </dsp:txXfrm>
    </dsp:sp>
    <dsp:sp modelId="{94453165-F846-4F9D-A621-78303851347F}">
      <dsp:nvSpPr>
        <dsp:cNvPr id="0" name=""/>
        <dsp:cNvSpPr/>
      </dsp:nvSpPr>
      <dsp:spPr>
        <a:xfrm>
          <a:off x="0" y="1510316"/>
          <a:ext cx="10032496" cy="2315250"/>
        </a:xfrm>
        <a:prstGeom prst="roundRect">
          <a:avLst/>
        </a:prstGeom>
        <a:solidFill>
          <a:schemeClr val="lt1">
            <a:hueOff val="0"/>
            <a:satOff val="0"/>
            <a:lumOff val="0"/>
            <a:alpha val="75000"/>
          </a:schemeClr>
        </a:solidFill>
        <a:ln w="12700" cap="flat" cmpd="sng" algn="ctr">
          <a:solidFill>
            <a:schemeClr val="accent1">
              <a:lumMod val="40000"/>
              <a:lumOff val="60000"/>
            </a:schemeClr>
          </a:solidFill>
          <a:prstDash val="sysDash"/>
          <a:miter lim="800000"/>
        </a:ln>
        <a:effectLst/>
      </dsp:spPr>
      <dsp:style>
        <a:lnRef idx="2">
          <a:scrgbClr r="0" g="0" b="0"/>
        </a:lnRef>
        <a:fillRef idx="1">
          <a:scrgbClr r="0" g="0" b="0"/>
        </a:fillRef>
        <a:effectRef idx="0">
          <a:scrgbClr r="0" g="0" b="0"/>
        </a:effectRef>
        <a:fontRef idx="minor"/>
      </dsp:style>
      <dsp:txBody>
        <a:bodyPr spcFirstLastPara="0" vert="horz" wrap="square" lIns="778633" tIns="374904" rIns="778633" bIns="99568" numCol="1" spcCol="1270" anchor="t" anchorCtr="0">
          <a:noAutofit/>
        </a:bodyPr>
        <a:lstStyle/>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It shall be an offence to:</a:t>
          </a:r>
        </a:p>
        <a:p>
          <a:pPr marL="228600" lvl="2"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Arrange or plan gatherings where controlled drugs are to be consumed/trafficked</a:t>
          </a:r>
        </a:p>
        <a:p>
          <a:pPr marL="228600" lvl="2"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Expose a child (any person below 16 y/o) to drugs</a:t>
          </a:r>
        </a:p>
        <a:p>
          <a:pPr marL="228600" lvl="2"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Introduce a person to a drug trafficker</a:t>
          </a:r>
        </a:p>
        <a:p>
          <a:pPr marL="228600" lvl="2"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Teach or provide information on drug-related activities to others</a:t>
          </a:r>
        </a:p>
        <a:p>
          <a:pPr marL="228600" lvl="2"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Disseminate information on drug-related activities (e.g. sharing of information on group chat, making a post on FB, etc.)</a:t>
          </a:r>
        </a:p>
      </dsp:txBody>
      <dsp:txXfrm>
        <a:off x="113021" y="1623337"/>
        <a:ext cx="9806454" cy="2089208"/>
      </dsp:txXfrm>
    </dsp:sp>
    <dsp:sp modelId="{385C4D33-9473-4E29-AA81-4E7B829A9CEC}">
      <dsp:nvSpPr>
        <dsp:cNvPr id="0" name=""/>
        <dsp:cNvSpPr/>
      </dsp:nvSpPr>
      <dsp:spPr>
        <a:xfrm>
          <a:off x="501624" y="1177512"/>
          <a:ext cx="7022747" cy="588979"/>
        </a:xfrm>
        <a:prstGeom prst="roundRect">
          <a:avLst/>
        </a:prstGeom>
        <a:solidFill>
          <a:schemeClr val="accent5">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443" tIns="0" rIns="265443" bIns="0" numCol="1" spcCol="1270" anchor="ctr" anchorCtr="0">
          <a:noAutofit/>
        </a:bodyPr>
        <a:lstStyle/>
        <a:p>
          <a:pPr marL="0" lvl="0" indent="0" algn="l" defTabSz="889000">
            <a:lnSpc>
              <a:spcPct val="90000"/>
            </a:lnSpc>
            <a:spcBef>
              <a:spcPct val="0"/>
            </a:spcBef>
            <a:spcAft>
              <a:spcPct val="35000"/>
            </a:spcAft>
            <a:buNone/>
          </a:pPr>
          <a:r>
            <a:rPr lang="en-SG" sz="2000" b="1" kern="1200" dirty="0">
              <a:solidFill>
                <a:srgbClr val="011E41"/>
              </a:solidFill>
              <a:latin typeface="Calibri Light" panose="020F0302020204030204" pitchFamily="34" charset="0"/>
              <a:cs typeface="Calibri Light" panose="020F0302020204030204" pitchFamily="34" charset="0"/>
            </a:rPr>
            <a:t>Sec 11A, 11B, 11C and 11D: Contaminative behaviours that facilitate or promote drug use</a:t>
          </a:r>
        </a:p>
      </dsp:txBody>
      <dsp:txXfrm>
        <a:off x="530376" y="1206264"/>
        <a:ext cx="6965243" cy="5314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F7F53-C4EF-4BB4-BB12-3FBD1D457EDE}">
      <dsp:nvSpPr>
        <dsp:cNvPr id="0" name=""/>
        <dsp:cNvSpPr/>
      </dsp:nvSpPr>
      <dsp:spPr>
        <a:xfrm>
          <a:off x="2841" y="9094"/>
          <a:ext cx="2770707" cy="8928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SG" sz="2400" b="1" kern="1200" dirty="0">
              <a:latin typeface="Calibri Light" panose="020F0302020204030204" pitchFamily="34" charset="0"/>
              <a:cs typeface="Calibri Light" panose="020F0302020204030204" pitchFamily="34" charset="0"/>
            </a:rPr>
            <a:t>Methamphetamine</a:t>
          </a:r>
        </a:p>
      </dsp:txBody>
      <dsp:txXfrm>
        <a:off x="2841" y="9094"/>
        <a:ext cx="2770707" cy="892800"/>
      </dsp:txXfrm>
    </dsp:sp>
    <dsp:sp modelId="{3AB81A3E-20F1-43F1-8C2E-C02E5717E1BE}">
      <dsp:nvSpPr>
        <dsp:cNvPr id="0" name=""/>
        <dsp:cNvSpPr/>
      </dsp:nvSpPr>
      <dsp:spPr>
        <a:xfrm>
          <a:off x="2841" y="901894"/>
          <a:ext cx="2770707" cy="212604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Usually comes in the form of a colourless and odourless crystal </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Resembles glass fragments</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Highlight addictive and is a strong stimulant</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Has a very strong effect on the central nervous system</a:t>
          </a:r>
        </a:p>
      </dsp:txBody>
      <dsp:txXfrm>
        <a:off x="2841" y="901894"/>
        <a:ext cx="2770707" cy="2126045"/>
      </dsp:txXfrm>
    </dsp:sp>
    <dsp:sp modelId="{ED1B6FF8-54B3-477E-AA11-D1851716A887}">
      <dsp:nvSpPr>
        <dsp:cNvPr id="0" name=""/>
        <dsp:cNvSpPr/>
      </dsp:nvSpPr>
      <dsp:spPr>
        <a:xfrm>
          <a:off x="3161447" y="9094"/>
          <a:ext cx="2770707" cy="892800"/>
        </a:xfrm>
        <a:prstGeom prst="rect">
          <a:avLst/>
        </a:prstGeom>
        <a:solidFill>
          <a:srgbClr val="FF7C80"/>
        </a:solidFill>
        <a:ln w="12700" cap="flat" cmpd="sng" algn="ctr">
          <a:solidFill>
            <a:srgbClr val="FF7C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r" defTabSz="889000">
            <a:lnSpc>
              <a:spcPct val="90000"/>
            </a:lnSpc>
            <a:spcBef>
              <a:spcPct val="0"/>
            </a:spcBef>
            <a:spcAft>
              <a:spcPct val="35000"/>
            </a:spcAft>
            <a:buNone/>
          </a:pPr>
          <a:r>
            <a:rPr lang="en-SG" sz="2000" b="1" kern="1200" dirty="0">
              <a:latin typeface="Calibri Light" panose="020F0302020204030204" pitchFamily="34" charset="0"/>
              <a:cs typeface="Calibri Light" panose="020F0302020204030204" pitchFamily="34" charset="0"/>
            </a:rPr>
            <a:t>     Effects and Dangers</a:t>
          </a:r>
        </a:p>
      </dsp:txBody>
      <dsp:txXfrm>
        <a:off x="3161447" y="9094"/>
        <a:ext cx="2770707" cy="892800"/>
      </dsp:txXfrm>
    </dsp:sp>
    <dsp:sp modelId="{0EA96673-4F3B-4AD5-A98A-1398ADF4B4E0}">
      <dsp:nvSpPr>
        <dsp:cNvPr id="0" name=""/>
        <dsp:cNvSpPr/>
      </dsp:nvSpPr>
      <dsp:spPr>
        <a:xfrm>
          <a:off x="3161447" y="901894"/>
          <a:ext cx="2770707" cy="2126045"/>
        </a:xfrm>
        <a:prstGeom prst="rect">
          <a:avLst/>
        </a:prstGeom>
        <a:solidFill>
          <a:srgbClr val="FFCCCC">
            <a:alpha val="89804"/>
          </a:srgbClr>
        </a:solidFill>
        <a:ln w="12700" cap="flat" cmpd="sng" algn="ctr">
          <a:solidFill>
            <a:srgbClr val="FFCCCC">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Increased heart rate and body temperature</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Fits, stroke and death</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Damage to heart and nerves</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Liver and kidney diseases</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Abnormal behaviour with mood swings, confusion, delusion and hallucination</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Anxiety and irritability </a:t>
          </a:r>
        </a:p>
      </dsp:txBody>
      <dsp:txXfrm>
        <a:off x="3161447" y="901894"/>
        <a:ext cx="2770707" cy="2126045"/>
      </dsp:txXfrm>
    </dsp:sp>
    <dsp:sp modelId="{A93AF0DA-F82B-4A88-B5A6-6CDF3AFD58B1}">
      <dsp:nvSpPr>
        <dsp:cNvPr id="0" name=""/>
        <dsp:cNvSpPr/>
      </dsp:nvSpPr>
      <dsp:spPr>
        <a:xfrm>
          <a:off x="6320054" y="9094"/>
          <a:ext cx="2770707" cy="892800"/>
        </a:xfrm>
        <a:prstGeom prst="rect">
          <a:avLst/>
        </a:prstGeom>
        <a:solidFill>
          <a:srgbClr val="33CCCC"/>
        </a:solidFill>
        <a:ln w="12700" cap="flat" cmpd="sng" algn="ctr">
          <a:solidFill>
            <a:srgbClr val="91E5E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r" defTabSz="800100">
            <a:lnSpc>
              <a:spcPct val="90000"/>
            </a:lnSpc>
            <a:spcBef>
              <a:spcPct val="0"/>
            </a:spcBef>
            <a:spcAft>
              <a:spcPct val="35000"/>
            </a:spcAft>
            <a:buNone/>
          </a:pPr>
          <a:r>
            <a:rPr lang="en-SG" sz="1800" b="1" kern="1200" dirty="0">
              <a:latin typeface="Calibri Light" panose="020F0302020204030204" pitchFamily="34" charset="0"/>
              <a:cs typeface="Calibri Light" panose="020F0302020204030204" pitchFamily="34" charset="0"/>
            </a:rPr>
            <a:t>Withdrawal Symptoms</a:t>
          </a:r>
        </a:p>
      </dsp:txBody>
      <dsp:txXfrm>
        <a:off x="6320054" y="9094"/>
        <a:ext cx="2770707" cy="892800"/>
      </dsp:txXfrm>
    </dsp:sp>
    <dsp:sp modelId="{6D7229B4-20BA-4C7D-9DBA-B42323FCBAFD}">
      <dsp:nvSpPr>
        <dsp:cNvPr id="0" name=""/>
        <dsp:cNvSpPr/>
      </dsp:nvSpPr>
      <dsp:spPr>
        <a:xfrm>
          <a:off x="6320054" y="901894"/>
          <a:ext cx="2770707" cy="2126045"/>
        </a:xfrm>
        <a:prstGeom prst="rect">
          <a:avLst/>
        </a:prstGeom>
        <a:solidFill>
          <a:srgbClr val="B1EDEC">
            <a:alpha val="89804"/>
          </a:srgbClr>
        </a:solidFill>
        <a:ln w="12700" cap="flat" cmpd="sng" algn="ctr">
          <a:solidFill>
            <a:srgbClr val="B1EDEC">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Extreme tiredness and hunger</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Anxiety, depression and irritability</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Insomnia </a:t>
          </a:r>
        </a:p>
      </dsp:txBody>
      <dsp:txXfrm>
        <a:off x="6320054" y="901894"/>
        <a:ext cx="2770707" cy="21260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F7F53-C4EF-4BB4-BB12-3FBD1D457EDE}">
      <dsp:nvSpPr>
        <dsp:cNvPr id="0" name=""/>
        <dsp:cNvSpPr/>
      </dsp:nvSpPr>
      <dsp:spPr>
        <a:xfrm>
          <a:off x="2841" y="2286"/>
          <a:ext cx="2770707" cy="979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SG" sz="2400" b="1" kern="1200" dirty="0">
              <a:latin typeface="Calibri Light" panose="020F0302020204030204" pitchFamily="34" charset="0"/>
              <a:cs typeface="Calibri Light" panose="020F0302020204030204" pitchFamily="34" charset="0"/>
            </a:rPr>
            <a:t>Cannabis</a:t>
          </a:r>
        </a:p>
      </dsp:txBody>
      <dsp:txXfrm>
        <a:off x="2841" y="2286"/>
        <a:ext cx="2770707" cy="979200"/>
      </dsp:txXfrm>
    </dsp:sp>
    <dsp:sp modelId="{3AB81A3E-20F1-43F1-8C2E-C02E5717E1BE}">
      <dsp:nvSpPr>
        <dsp:cNvPr id="0" name=""/>
        <dsp:cNvSpPr/>
      </dsp:nvSpPr>
      <dsp:spPr>
        <a:xfrm>
          <a:off x="2841" y="981486"/>
          <a:ext cx="2770707" cy="205326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Looks like dried herbs or tea leaves</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Can come in the form of candies</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Contains </a:t>
          </a:r>
          <a:r>
            <a:rPr lang="en-SG" sz="1400" u="sng" kern="1200" dirty="0">
              <a:latin typeface="Calibri Light" panose="020F0302020204030204" pitchFamily="34" charset="0"/>
              <a:cs typeface="Calibri Light" panose="020F0302020204030204" pitchFamily="34" charset="0"/>
            </a:rPr>
            <a:t>Tetrahydrocannabinol</a:t>
          </a:r>
          <a:r>
            <a:rPr lang="en-SG" sz="1400" u="none" kern="1200" dirty="0">
              <a:latin typeface="Calibri Light" panose="020F0302020204030204" pitchFamily="34" charset="0"/>
              <a:cs typeface="Calibri Light" panose="020F0302020204030204" pitchFamily="34" charset="0"/>
            </a:rPr>
            <a:t>, which affects one’s mood and the way one sees and hears things</a:t>
          </a:r>
          <a:endParaRPr lang="en-SG" sz="1400" kern="1200" dirty="0">
            <a:latin typeface="Calibri Light" panose="020F0302020204030204" pitchFamily="34" charset="0"/>
            <a:cs typeface="Calibri Light" panose="020F0302020204030204" pitchFamily="34" charset="0"/>
          </a:endParaRP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Affects concentration and memory, weakening one’s ability to learn </a:t>
          </a:r>
        </a:p>
      </dsp:txBody>
      <dsp:txXfrm>
        <a:off x="2841" y="981486"/>
        <a:ext cx="2770707" cy="2053260"/>
      </dsp:txXfrm>
    </dsp:sp>
    <dsp:sp modelId="{ED1B6FF8-54B3-477E-AA11-D1851716A887}">
      <dsp:nvSpPr>
        <dsp:cNvPr id="0" name=""/>
        <dsp:cNvSpPr/>
      </dsp:nvSpPr>
      <dsp:spPr>
        <a:xfrm>
          <a:off x="3161447" y="2286"/>
          <a:ext cx="2770707" cy="979200"/>
        </a:xfrm>
        <a:prstGeom prst="rect">
          <a:avLst/>
        </a:prstGeom>
        <a:solidFill>
          <a:srgbClr val="FF7C80"/>
        </a:solidFill>
        <a:ln w="12700" cap="flat" cmpd="sng" algn="ctr">
          <a:solidFill>
            <a:srgbClr val="FF7C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r" defTabSz="889000">
            <a:lnSpc>
              <a:spcPct val="90000"/>
            </a:lnSpc>
            <a:spcBef>
              <a:spcPct val="0"/>
            </a:spcBef>
            <a:spcAft>
              <a:spcPct val="35000"/>
            </a:spcAft>
            <a:buNone/>
          </a:pPr>
          <a:r>
            <a:rPr lang="en-SG" sz="2000" b="1" kern="1200" dirty="0">
              <a:latin typeface="Calibri Light" panose="020F0302020204030204" pitchFamily="34" charset="0"/>
              <a:cs typeface="Calibri Light" panose="020F0302020204030204" pitchFamily="34" charset="0"/>
            </a:rPr>
            <a:t>     Effects and Dangers</a:t>
          </a:r>
        </a:p>
      </dsp:txBody>
      <dsp:txXfrm>
        <a:off x="3161447" y="2286"/>
        <a:ext cx="2770707" cy="979200"/>
      </dsp:txXfrm>
    </dsp:sp>
    <dsp:sp modelId="{0EA96673-4F3B-4AD5-A98A-1398ADF4B4E0}">
      <dsp:nvSpPr>
        <dsp:cNvPr id="0" name=""/>
        <dsp:cNvSpPr/>
      </dsp:nvSpPr>
      <dsp:spPr>
        <a:xfrm>
          <a:off x="3161447" y="981486"/>
          <a:ext cx="2770707" cy="2053260"/>
        </a:xfrm>
        <a:prstGeom prst="rect">
          <a:avLst/>
        </a:prstGeom>
        <a:solidFill>
          <a:srgbClr val="FFCCCC">
            <a:alpha val="89804"/>
          </a:srgbClr>
        </a:solidFill>
        <a:ln w="12700" cap="flat" cmpd="sng" algn="ctr">
          <a:solidFill>
            <a:srgbClr val="FFCCCC">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Inability to concentrate</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Distorted thinking and perception</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Slow reaction, poor balance and co-ordination</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Extreme anxiety, depression, confusion and paranoia</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Especially harmful to youths</a:t>
          </a:r>
        </a:p>
      </dsp:txBody>
      <dsp:txXfrm>
        <a:off x="3161447" y="981486"/>
        <a:ext cx="2770707" cy="2053260"/>
      </dsp:txXfrm>
    </dsp:sp>
    <dsp:sp modelId="{A93AF0DA-F82B-4A88-B5A6-6CDF3AFD58B1}">
      <dsp:nvSpPr>
        <dsp:cNvPr id="0" name=""/>
        <dsp:cNvSpPr/>
      </dsp:nvSpPr>
      <dsp:spPr>
        <a:xfrm>
          <a:off x="6320054" y="2286"/>
          <a:ext cx="2770707" cy="979200"/>
        </a:xfrm>
        <a:prstGeom prst="rect">
          <a:avLst/>
        </a:prstGeom>
        <a:solidFill>
          <a:srgbClr val="33CCCC"/>
        </a:solidFill>
        <a:ln w="12700" cap="flat" cmpd="sng" algn="ctr">
          <a:solidFill>
            <a:srgbClr val="33CC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r" defTabSz="800100">
            <a:lnSpc>
              <a:spcPct val="90000"/>
            </a:lnSpc>
            <a:spcBef>
              <a:spcPct val="0"/>
            </a:spcBef>
            <a:spcAft>
              <a:spcPct val="35000"/>
            </a:spcAft>
            <a:buNone/>
          </a:pPr>
          <a:r>
            <a:rPr lang="en-SG" sz="1800" b="1" kern="1200" dirty="0">
              <a:latin typeface="Calibri Light" panose="020F0302020204030204" pitchFamily="34" charset="0"/>
              <a:cs typeface="Calibri Light" panose="020F0302020204030204" pitchFamily="34" charset="0"/>
            </a:rPr>
            <a:t>Withdrawal Symptoms</a:t>
          </a:r>
        </a:p>
      </dsp:txBody>
      <dsp:txXfrm>
        <a:off x="6320054" y="2286"/>
        <a:ext cx="2770707" cy="979200"/>
      </dsp:txXfrm>
    </dsp:sp>
    <dsp:sp modelId="{6D7229B4-20BA-4C7D-9DBA-B42323FCBAFD}">
      <dsp:nvSpPr>
        <dsp:cNvPr id="0" name=""/>
        <dsp:cNvSpPr/>
      </dsp:nvSpPr>
      <dsp:spPr>
        <a:xfrm>
          <a:off x="6320054" y="981486"/>
          <a:ext cx="2770707" cy="2053260"/>
        </a:xfrm>
        <a:prstGeom prst="rect">
          <a:avLst/>
        </a:prstGeom>
        <a:solidFill>
          <a:srgbClr val="B1EDEC">
            <a:alpha val="90000"/>
          </a:srgbClr>
        </a:solidFill>
        <a:ln w="12700" cap="flat" cmpd="sng" algn="ctr">
          <a:solidFill>
            <a:srgbClr val="B1EDEC">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Moodiness</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Irritability</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Anxiety</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Tension</a:t>
          </a:r>
        </a:p>
      </dsp:txBody>
      <dsp:txXfrm>
        <a:off x="6320054" y="981486"/>
        <a:ext cx="2770707" cy="20532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F7F53-C4EF-4BB4-BB12-3FBD1D457EDE}">
      <dsp:nvSpPr>
        <dsp:cNvPr id="0" name=""/>
        <dsp:cNvSpPr/>
      </dsp:nvSpPr>
      <dsp:spPr>
        <a:xfrm>
          <a:off x="2841" y="6348"/>
          <a:ext cx="2770707" cy="835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SG" sz="2400" b="1" kern="1200" dirty="0">
              <a:latin typeface="Calibri Light" panose="020F0302020204030204" pitchFamily="34" charset="0"/>
              <a:cs typeface="Calibri Light" panose="020F0302020204030204" pitchFamily="34" charset="0"/>
            </a:rPr>
            <a:t>Heroin</a:t>
          </a:r>
        </a:p>
      </dsp:txBody>
      <dsp:txXfrm>
        <a:off x="2841" y="6348"/>
        <a:ext cx="2770707" cy="835200"/>
      </dsp:txXfrm>
    </dsp:sp>
    <dsp:sp modelId="{3AB81A3E-20F1-43F1-8C2E-C02E5717E1BE}">
      <dsp:nvSpPr>
        <dsp:cNvPr id="0" name=""/>
        <dsp:cNvSpPr/>
      </dsp:nvSpPr>
      <dsp:spPr>
        <a:xfrm>
          <a:off x="2841" y="841548"/>
          <a:ext cx="2770707" cy="218913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Powerful and very addictive</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Comes in granular, powder or solution form</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Can be in whitish or brownish in colour </a:t>
          </a:r>
        </a:p>
      </dsp:txBody>
      <dsp:txXfrm>
        <a:off x="2841" y="841548"/>
        <a:ext cx="2770707" cy="2189137"/>
      </dsp:txXfrm>
    </dsp:sp>
    <dsp:sp modelId="{ED1B6FF8-54B3-477E-AA11-D1851716A887}">
      <dsp:nvSpPr>
        <dsp:cNvPr id="0" name=""/>
        <dsp:cNvSpPr/>
      </dsp:nvSpPr>
      <dsp:spPr>
        <a:xfrm>
          <a:off x="3161447" y="6348"/>
          <a:ext cx="2770707" cy="835200"/>
        </a:xfrm>
        <a:prstGeom prst="rect">
          <a:avLst/>
        </a:prstGeom>
        <a:solidFill>
          <a:srgbClr val="FF7C80"/>
        </a:solidFill>
        <a:ln w="12700" cap="flat" cmpd="sng" algn="ctr">
          <a:solidFill>
            <a:srgbClr val="FF7C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r" defTabSz="889000">
            <a:lnSpc>
              <a:spcPct val="90000"/>
            </a:lnSpc>
            <a:spcBef>
              <a:spcPct val="0"/>
            </a:spcBef>
            <a:spcAft>
              <a:spcPct val="35000"/>
            </a:spcAft>
            <a:buNone/>
          </a:pPr>
          <a:r>
            <a:rPr lang="en-SG" sz="2000" b="1" kern="1200" dirty="0">
              <a:latin typeface="Calibri Light" panose="020F0302020204030204" pitchFamily="34" charset="0"/>
              <a:cs typeface="Calibri Light" panose="020F0302020204030204" pitchFamily="34" charset="0"/>
            </a:rPr>
            <a:t>     Effects and Dangers</a:t>
          </a:r>
        </a:p>
      </dsp:txBody>
      <dsp:txXfrm>
        <a:off x="3161447" y="6348"/>
        <a:ext cx="2770707" cy="835200"/>
      </dsp:txXfrm>
    </dsp:sp>
    <dsp:sp modelId="{0EA96673-4F3B-4AD5-A98A-1398ADF4B4E0}">
      <dsp:nvSpPr>
        <dsp:cNvPr id="0" name=""/>
        <dsp:cNvSpPr/>
      </dsp:nvSpPr>
      <dsp:spPr>
        <a:xfrm>
          <a:off x="3161447" y="841548"/>
          <a:ext cx="2770707" cy="2189137"/>
        </a:xfrm>
        <a:prstGeom prst="rect">
          <a:avLst/>
        </a:prstGeom>
        <a:solidFill>
          <a:srgbClr val="FFCCCC">
            <a:alpha val="89804"/>
          </a:srgbClr>
        </a:solidFill>
        <a:ln w="12700" cap="flat" cmpd="sng" algn="ctr">
          <a:solidFill>
            <a:srgbClr val="FFCCCC">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Lowered heart rate and respiration</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Damage to lungs, kidneys and liver</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Dull feeling and tiredness</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Difficulty in concentrating</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Constipation</a:t>
          </a:r>
        </a:p>
        <a:p>
          <a:pPr marL="114300" lvl="1" indent="-114300" algn="l" defTabSz="622300">
            <a:lnSpc>
              <a:spcPct val="90000"/>
            </a:lnSpc>
            <a:spcBef>
              <a:spcPct val="0"/>
            </a:spcBef>
            <a:spcAft>
              <a:spcPct val="15000"/>
            </a:spcAft>
            <a:buChar char="•"/>
          </a:pPr>
          <a:endParaRPr lang="en-SG" sz="1400" kern="1200" dirty="0">
            <a:latin typeface="Calibri Light" panose="020F0302020204030204" pitchFamily="34" charset="0"/>
            <a:cs typeface="Calibri Light" panose="020F0302020204030204" pitchFamily="34" charset="0"/>
          </a:endParaRPr>
        </a:p>
        <a:p>
          <a:pPr marL="114300" lvl="1" indent="-114300" algn="l" defTabSz="622300">
            <a:lnSpc>
              <a:spcPct val="90000"/>
            </a:lnSpc>
            <a:spcBef>
              <a:spcPct val="0"/>
            </a:spcBef>
            <a:spcAft>
              <a:spcPct val="15000"/>
            </a:spcAft>
            <a:buChar char="•"/>
          </a:pPr>
          <a:endParaRPr lang="en-SG" sz="1400" kern="1200" dirty="0">
            <a:latin typeface="Calibri Light" panose="020F0302020204030204" pitchFamily="34" charset="0"/>
            <a:cs typeface="Calibri Light" panose="020F0302020204030204" pitchFamily="34" charset="0"/>
          </a:endParaRPr>
        </a:p>
        <a:p>
          <a:pPr marL="114300" lvl="1" indent="-114300" algn="l" defTabSz="622300">
            <a:lnSpc>
              <a:spcPct val="90000"/>
            </a:lnSpc>
            <a:spcBef>
              <a:spcPct val="0"/>
            </a:spcBef>
            <a:spcAft>
              <a:spcPct val="15000"/>
            </a:spcAft>
            <a:buChar char="•"/>
          </a:pPr>
          <a:endParaRPr lang="en-SG" sz="1400" kern="1200" dirty="0">
            <a:latin typeface="Calibri Light" panose="020F0302020204030204" pitchFamily="34" charset="0"/>
            <a:cs typeface="Calibri Light" panose="020F0302020204030204" pitchFamily="34" charset="0"/>
          </a:endParaRPr>
        </a:p>
      </dsp:txBody>
      <dsp:txXfrm>
        <a:off x="3161447" y="841548"/>
        <a:ext cx="2770707" cy="2189137"/>
      </dsp:txXfrm>
    </dsp:sp>
    <dsp:sp modelId="{A93AF0DA-F82B-4A88-B5A6-6CDF3AFD58B1}">
      <dsp:nvSpPr>
        <dsp:cNvPr id="0" name=""/>
        <dsp:cNvSpPr/>
      </dsp:nvSpPr>
      <dsp:spPr>
        <a:xfrm>
          <a:off x="6320054" y="6348"/>
          <a:ext cx="2770707" cy="835200"/>
        </a:xfrm>
        <a:prstGeom prst="rect">
          <a:avLst/>
        </a:prstGeom>
        <a:solidFill>
          <a:srgbClr val="33CCCC"/>
        </a:solidFill>
        <a:ln w="12700" cap="flat" cmpd="sng" algn="ctr">
          <a:solidFill>
            <a:srgbClr val="33CC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r" defTabSz="800100">
            <a:lnSpc>
              <a:spcPct val="90000"/>
            </a:lnSpc>
            <a:spcBef>
              <a:spcPct val="0"/>
            </a:spcBef>
            <a:spcAft>
              <a:spcPct val="35000"/>
            </a:spcAft>
            <a:buNone/>
          </a:pPr>
          <a:r>
            <a:rPr lang="en-SG" sz="1800" b="1" kern="1200" dirty="0">
              <a:latin typeface="Calibri Light" panose="020F0302020204030204" pitchFamily="34" charset="0"/>
              <a:cs typeface="Calibri Light" panose="020F0302020204030204" pitchFamily="34" charset="0"/>
            </a:rPr>
            <a:t>Withdrawal Symptoms</a:t>
          </a:r>
        </a:p>
      </dsp:txBody>
      <dsp:txXfrm>
        <a:off x="6320054" y="6348"/>
        <a:ext cx="2770707" cy="835200"/>
      </dsp:txXfrm>
    </dsp:sp>
    <dsp:sp modelId="{6D7229B4-20BA-4C7D-9DBA-B42323FCBAFD}">
      <dsp:nvSpPr>
        <dsp:cNvPr id="0" name=""/>
        <dsp:cNvSpPr/>
      </dsp:nvSpPr>
      <dsp:spPr>
        <a:xfrm>
          <a:off x="6320054" y="841548"/>
          <a:ext cx="2770707" cy="2189137"/>
        </a:xfrm>
        <a:prstGeom prst="rect">
          <a:avLst/>
        </a:prstGeom>
        <a:solidFill>
          <a:srgbClr val="B1EDEC">
            <a:alpha val="90000"/>
          </a:srgbClr>
        </a:solidFill>
        <a:ln w="12700" cap="flat" cmpd="sng" algn="ctr">
          <a:solidFill>
            <a:srgbClr val="B1EDEC">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Insomnia</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Watery eyes and runny nose</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Irritable and jittery feelings</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Tremors and bodily cramps</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Chills and sweating</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Diarrhoea and vomiting </a:t>
          </a:r>
        </a:p>
      </dsp:txBody>
      <dsp:txXfrm>
        <a:off x="6320054" y="841548"/>
        <a:ext cx="2770707" cy="21891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F7F53-C4EF-4BB4-BB12-3FBD1D457EDE}">
      <dsp:nvSpPr>
        <dsp:cNvPr id="0" name=""/>
        <dsp:cNvSpPr/>
      </dsp:nvSpPr>
      <dsp:spPr>
        <a:xfrm>
          <a:off x="2841" y="7481"/>
          <a:ext cx="2770707" cy="6624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SG" sz="2400" b="1" kern="1200" dirty="0">
              <a:latin typeface="Calibri Light" panose="020F0302020204030204" pitchFamily="34" charset="0"/>
              <a:cs typeface="Calibri Light" panose="020F0302020204030204" pitchFamily="34" charset="0"/>
            </a:rPr>
            <a:t>Ecstasy</a:t>
          </a:r>
        </a:p>
      </dsp:txBody>
      <dsp:txXfrm>
        <a:off x="2841" y="7481"/>
        <a:ext cx="2770707" cy="662400"/>
      </dsp:txXfrm>
    </dsp:sp>
    <dsp:sp modelId="{3AB81A3E-20F1-43F1-8C2E-C02E5717E1BE}">
      <dsp:nvSpPr>
        <dsp:cNvPr id="0" name=""/>
        <dsp:cNvSpPr/>
      </dsp:nvSpPr>
      <dsp:spPr>
        <a:xfrm>
          <a:off x="2841" y="669881"/>
          <a:ext cx="2770707" cy="235967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Tablets containing MDMA, MDEA and </a:t>
          </a:r>
          <a:r>
            <a:rPr lang="en-SG" sz="1400" kern="1200" dirty="0" err="1">
              <a:latin typeface="Calibri Light" panose="020F0302020204030204" pitchFamily="34" charset="0"/>
              <a:cs typeface="Calibri Light" panose="020F0302020204030204" pitchFamily="34" charset="0"/>
            </a:rPr>
            <a:t>Mda</a:t>
          </a:r>
          <a:endParaRPr lang="en-SG" sz="1400" kern="1200" dirty="0">
            <a:latin typeface="Calibri Light" panose="020F0302020204030204" pitchFamily="34" charset="0"/>
            <a:cs typeface="Calibri Light" panose="020F0302020204030204" pitchFamily="34" charset="0"/>
          </a:endParaRP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Come in different colours with different logos stamped on them</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May cause exhaustion and dehydration, leading to death</a:t>
          </a:r>
        </a:p>
      </dsp:txBody>
      <dsp:txXfrm>
        <a:off x="2841" y="669881"/>
        <a:ext cx="2770707" cy="2359670"/>
      </dsp:txXfrm>
    </dsp:sp>
    <dsp:sp modelId="{ED1B6FF8-54B3-477E-AA11-D1851716A887}">
      <dsp:nvSpPr>
        <dsp:cNvPr id="0" name=""/>
        <dsp:cNvSpPr/>
      </dsp:nvSpPr>
      <dsp:spPr>
        <a:xfrm>
          <a:off x="3161447" y="7481"/>
          <a:ext cx="2770707" cy="662400"/>
        </a:xfrm>
        <a:prstGeom prst="rect">
          <a:avLst/>
        </a:prstGeom>
        <a:solidFill>
          <a:srgbClr val="FF7C80"/>
        </a:solidFill>
        <a:ln w="12700" cap="flat" cmpd="sng" algn="ctr">
          <a:solidFill>
            <a:srgbClr val="FF7C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r" defTabSz="889000">
            <a:lnSpc>
              <a:spcPct val="90000"/>
            </a:lnSpc>
            <a:spcBef>
              <a:spcPct val="0"/>
            </a:spcBef>
            <a:spcAft>
              <a:spcPct val="35000"/>
            </a:spcAft>
            <a:buNone/>
          </a:pPr>
          <a:r>
            <a:rPr lang="en-SG" sz="2000" b="1" kern="1200" dirty="0">
              <a:latin typeface="Calibri Light" panose="020F0302020204030204" pitchFamily="34" charset="0"/>
              <a:cs typeface="Calibri Light" panose="020F0302020204030204" pitchFamily="34" charset="0"/>
            </a:rPr>
            <a:t>     Effects and Dangers</a:t>
          </a:r>
        </a:p>
      </dsp:txBody>
      <dsp:txXfrm>
        <a:off x="3161447" y="7481"/>
        <a:ext cx="2770707" cy="662400"/>
      </dsp:txXfrm>
    </dsp:sp>
    <dsp:sp modelId="{0EA96673-4F3B-4AD5-A98A-1398ADF4B4E0}">
      <dsp:nvSpPr>
        <dsp:cNvPr id="0" name=""/>
        <dsp:cNvSpPr/>
      </dsp:nvSpPr>
      <dsp:spPr>
        <a:xfrm>
          <a:off x="3161447" y="669881"/>
          <a:ext cx="2770707" cy="2359670"/>
        </a:xfrm>
        <a:prstGeom prst="rect">
          <a:avLst/>
        </a:prstGeom>
        <a:solidFill>
          <a:srgbClr val="FFCCCC">
            <a:alpha val="89804"/>
          </a:srgbClr>
        </a:solidFill>
        <a:ln w="12700" cap="flat" cmpd="sng" algn="ctr">
          <a:solidFill>
            <a:srgbClr val="FFCCCC">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Increased heart rate and blood pressure</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Hallucination</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Kidney, liver and brain damage</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Long term memory loss</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Chills, sweating and vomiting </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Inability to think, seek and co-ordinate properly</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Jaw clenching, teeth grinding and uncontrollable shaking</a:t>
          </a:r>
        </a:p>
      </dsp:txBody>
      <dsp:txXfrm>
        <a:off x="3161447" y="669881"/>
        <a:ext cx="2770707" cy="2359670"/>
      </dsp:txXfrm>
    </dsp:sp>
    <dsp:sp modelId="{A93AF0DA-F82B-4A88-B5A6-6CDF3AFD58B1}">
      <dsp:nvSpPr>
        <dsp:cNvPr id="0" name=""/>
        <dsp:cNvSpPr/>
      </dsp:nvSpPr>
      <dsp:spPr>
        <a:xfrm>
          <a:off x="6320054" y="7481"/>
          <a:ext cx="2770707" cy="662400"/>
        </a:xfrm>
        <a:prstGeom prst="rect">
          <a:avLst/>
        </a:prstGeom>
        <a:solidFill>
          <a:srgbClr val="33CCCC"/>
        </a:solidFill>
        <a:ln w="12700" cap="flat" cmpd="sng" algn="ctr">
          <a:solidFill>
            <a:srgbClr val="33CC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r" defTabSz="800100">
            <a:lnSpc>
              <a:spcPct val="90000"/>
            </a:lnSpc>
            <a:spcBef>
              <a:spcPct val="0"/>
            </a:spcBef>
            <a:spcAft>
              <a:spcPct val="35000"/>
            </a:spcAft>
            <a:buNone/>
          </a:pPr>
          <a:r>
            <a:rPr lang="en-SG" sz="1800" b="1" kern="1200" dirty="0">
              <a:latin typeface="Calibri Light" panose="020F0302020204030204" pitchFamily="34" charset="0"/>
              <a:cs typeface="Calibri Light" panose="020F0302020204030204" pitchFamily="34" charset="0"/>
            </a:rPr>
            <a:t>Withdrawal Symptoms</a:t>
          </a:r>
        </a:p>
      </dsp:txBody>
      <dsp:txXfrm>
        <a:off x="6320054" y="7481"/>
        <a:ext cx="2770707" cy="662400"/>
      </dsp:txXfrm>
    </dsp:sp>
    <dsp:sp modelId="{6D7229B4-20BA-4C7D-9DBA-B42323FCBAFD}">
      <dsp:nvSpPr>
        <dsp:cNvPr id="0" name=""/>
        <dsp:cNvSpPr/>
      </dsp:nvSpPr>
      <dsp:spPr>
        <a:xfrm>
          <a:off x="6320054" y="669881"/>
          <a:ext cx="2770707" cy="2359670"/>
        </a:xfrm>
        <a:prstGeom prst="rect">
          <a:avLst/>
        </a:prstGeom>
        <a:solidFill>
          <a:srgbClr val="B1EDEC">
            <a:alpha val="90000"/>
          </a:srgbClr>
        </a:solidFill>
        <a:ln w="12700" cap="flat" cmpd="sng" algn="ctr">
          <a:solidFill>
            <a:srgbClr val="B1EDEC">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Anxiety, depression and uncontrollable fear</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Insomnia </a:t>
          </a:r>
        </a:p>
      </dsp:txBody>
      <dsp:txXfrm>
        <a:off x="6320054" y="669881"/>
        <a:ext cx="2770707" cy="23596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F7F53-C4EF-4BB4-BB12-3FBD1D457EDE}">
      <dsp:nvSpPr>
        <dsp:cNvPr id="0" name=""/>
        <dsp:cNvSpPr/>
      </dsp:nvSpPr>
      <dsp:spPr>
        <a:xfrm>
          <a:off x="44" y="5730"/>
          <a:ext cx="4249305" cy="10080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SG" sz="2400" b="1" kern="1200" dirty="0">
              <a:latin typeface="Calibri Light" panose="020F0302020204030204" pitchFamily="34" charset="0"/>
              <a:cs typeface="Calibri Light" panose="020F0302020204030204" pitchFamily="34" charset="0"/>
            </a:rPr>
            <a:t>New Psychoactive Substances (NPS)</a:t>
          </a:r>
        </a:p>
      </dsp:txBody>
      <dsp:txXfrm>
        <a:off x="44" y="5730"/>
        <a:ext cx="4249305" cy="1008000"/>
      </dsp:txXfrm>
    </dsp:sp>
    <dsp:sp modelId="{3AB81A3E-20F1-43F1-8C2E-C02E5717E1BE}">
      <dsp:nvSpPr>
        <dsp:cNvPr id="0" name=""/>
        <dsp:cNvSpPr/>
      </dsp:nvSpPr>
      <dsp:spPr>
        <a:xfrm>
          <a:off x="44" y="1013730"/>
          <a:ext cx="4249305" cy="201757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Substances that mimic the effects of controlled drugs like cannabis, cocaine, ecstasy, methamphetamine or heroin</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Have unknown, dangerous toxicology effects</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Equally addictive and harmful as controlled drugs</a:t>
          </a:r>
        </a:p>
      </dsp:txBody>
      <dsp:txXfrm>
        <a:off x="44" y="1013730"/>
        <a:ext cx="4249305" cy="2017575"/>
      </dsp:txXfrm>
    </dsp:sp>
    <dsp:sp modelId="{ED1B6FF8-54B3-477E-AA11-D1851716A887}">
      <dsp:nvSpPr>
        <dsp:cNvPr id="0" name=""/>
        <dsp:cNvSpPr/>
      </dsp:nvSpPr>
      <dsp:spPr>
        <a:xfrm>
          <a:off x="4844252" y="5730"/>
          <a:ext cx="4249305" cy="1008000"/>
        </a:xfrm>
        <a:prstGeom prst="rect">
          <a:avLst/>
        </a:prstGeom>
        <a:solidFill>
          <a:srgbClr val="FF7C80"/>
        </a:solidFill>
        <a:ln w="12700" cap="flat" cmpd="sng" algn="ctr">
          <a:solidFill>
            <a:srgbClr val="FF7C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SG" sz="2000" b="1" kern="1200" dirty="0">
              <a:latin typeface="Calibri Light" panose="020F0302020204030204" pitchFamily="34" charset="0"/>
              <a:cs typeface="Calibri Light" panose="020F0302020204030204" pitchFamily="34" charset="0"/>
            </a:rPr>
            <a:t>     Effects and Dangers</a:t>
          </a:r>
        </a:p>
      </dsp:txBody>
      <dsp:txXfrm>
        <a:off x="4844252" y="5730"/>
        <a:ext cx="4249305" cy="1008000"/>
      </dsp:txXfrm>
    </dsp:sp>
    <dsp:sp modelId="{0EA96673-4F3B-4AD5-A98A-1398ADF4B4E0}">
      <dsp:nvSpPr>
        <dsp:cNvPr id="0" name=""/>
        <dsp:cNvSpPr/>
      </dsp:nvSpPr>
      <dsp:spPr>
        <a:xfrm>
          <a:off x="4844252" y="1013730"/>
          <a:ext cx="4249305" cy="2017575"/>
        </a:xfrm>
        <a:prstGeom prst="rect">
          <a:avLst/>
        </a:prstGeom>
        <a:solidFill>
          <a:srgbClr val="FFCCCC">
            <a:alpha val="89804"/>
          </a:srgbClr>
        </a:solidFill>
        <a:ln w="12700" cap="flat" cmpd="sng" algn="ctr">
          <a:solidFill>
            <a:srgbClr val="FFCCCC">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Severe intoxications</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Severe toxic reaction leading to death</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Paranoia (irrational fear or suspicion)</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Hallucination</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Adverse cardiovascular problems</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Renal failure</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Seizures</a:t>
          </a:r>
        </a:p>
        <a:p>
          <a:pPr marL="114300" lvl="1" indent="-114300" algn="l" defTabSz="622300">
            <a:lnSpc>
              <a:spcPct val="90000"/>
            </a:lnSpc>
            <a:spcBef>
              <a:spcPct val="0"/>
            </a:spcBef>
            <a:spcAft>
              <a:spcPct val="15000"/>
            </a:spcAft>
            <a:buChar char="•"/>
          </a:pPr>
          <a:endParaRPr lang="en-SG" sz="1400" kern="1200" dirty="0">
            <a:latin typeface="Calibri Light" panose="020F0302020204030204" pitchFamily="34" charset="0"/>
            <a:cs typeface="Calibri Light" panose="020F0302020204030204" pitchFamily="34" charset="0"/>
          </a:endParaRPr>
        </a:p>
      </dsp:txBody>
      <dsp:txXfrm>
        <a:off x="4844252" y="1013730"/>
        <a:ext cx="4249305" cy="20175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F7F53-C4EF-4BB4-BB12-3FBD1D457EDE}">
      <dsp:nvSpPr>
        <dsp:cNvPr id="0" name=""/>
        <dsp:cNvSpPr/>
      </dsp:nvSpPr>
      <dsp:spPr>
        <a:xfrm>
          <a:off x="44" y="11917"/>
          <a:ext cx="4249305" cy="10368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SG" sz="2400" b="1" kern="1200" dirty="0" err="1">
              <a:latin typeface="Calibri Light" panose="020F0302020204030204" pitchFamily="34" charset="0"/>
              <a:cs typeface="Calibri Light" panose="020F0302020204030204" pitchFamily="34" charset="0"/>
            </a:rPr>
            <a:t>Lysergide</a:t>
          </a:r>
          <a:r>
            <a:rPr lang="en-SG" sz="2400" b="1" kern="1200" dirty="0">
              <a:latin typeface="Calibri Light" panose="020F0302020204030204" pitchFamily="34" charset="0"/>
              <a:cs typeface="Calibri Light" panose="020F0302020204030204" pitchFamily="34" charset="0"/>
            </a:rPr>
            <a:t> (LSD)</a:t>
          </a:r>
        </a:p>
      </dsp:txBody>
      <dsp:txXfrm>
        <a:off x="44" y="11917"/>
        <a:ext cx="4249305" cy="1036800"/>
      </dsp:txXfrm>
    </dsp:sp>
    <dsp:sp modelId="{3AB81A3E-20F1-43F1-8C2E-C02E5717E1BE}">
      <dsp:nvSpPr>
        <dsp:cNvPr id="0" name=""/>
        <dsp:cNvSpPr/>
      </dsp:nvSpPr>
      <dsp:spPr>
        <a:xfrm>
          <a:off x="44" y="1048717"/>
          <a:ext cx="4249305" cy="197639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It is a hallucinogen</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Often sold on blotting paper, which is imprinted with a colourful cartoon or design</a:t>
          </a:r>
        </a:p>
      </dsp:txBody>
      <dsp:txXfrm>
        <a:off x="44" y="1048717"/>
        <a:ext cx="4249305" cy="1976399"/>
      </dsp:txXfrm>
    </dsp:sp>
    <dsp:sp modelId="{ED1B6FF8-54B3-477E-AA11-D1851716A887}">
      <dsp:nvSpPr>
        <dsp:cNvPr id="0" name=""/>
        <dsp:cNvSpPr/>
      </dsp:nvSpPr>
      <dsp:spPr>
        <a:xfrm>
          <a:off x="4844252" y="11917"/>
          <a:ext cx="4249305" cy="1036800"/>
        </a:xfrm>
        <a:prstGeom prst="rect">
          <a:avLst/>
        </a:prstGeom>
        <a:solidFill>
          <a:srgbClr val="FF7C80"/>
        </a:solidFill>
        <a:ln w="12700" cap="flat" cmpd="sng" algn="ctr">
          <a:solidFill>
            <a:srgbClr val="FF7C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SG" sz="2000" b="1" kern="1200" dirty="0">
              <a:latin typeface="Calibri Light" panose="020F0302020204030204" pitchFamily="34" charset="0"/>
              <a:cs typeface="Calibri Light" panose="020F0302020204030204" pitchFamily="34" charset="0"/>
            </a:rPr>
            <a:t>     Effects and Dangers</a:t>
          </a:r>
        </a:p>
      </dsp:txBody>
      <dsp:txXfrm>
        <a:off x="4844252" y="11917"/>
        <a:ext cx="4249305" cy="1036800"/>
      </dsp:txXfrm>
    </dsp:sp>
    <dsp:sp modelId="{0EA96673-4F3B-4AD5-A98A-1398ADF4B4E0}">
      <dsp:nvSpPr>
        <dsp:cNvPr id="0" name=""/>
        <dsp:cNvSpPr/>
      </dsp:nvSpPr>
      <dsp:spPr>
        <a:xfrm>
          <a:off x="4844252" y="1048717"/>
          <a:ext cx="4249305" cy="1976399"/>
        </a:xfrm>
        <a:prstGeom prst="rect">
          <a:avLst/>
        </a:prstGeom>
        <a:solidFill>
          <a:srgbClr val="FFCCCC">
            <a:alpha val="89804"/>
          </a:srgbClr>
        </a:solidFill>
        <a:ln w="12700" cap="flat" cmpd="sng" algn="ctr">
          <a:solidFill>
            <a:srgbClr val="FFCCCC">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SG" sz="1400" kern="1200" dirty="0" err="1">
              <a:latin typeface="Calibri Light" panose="020F0302020204030204" pitchFamily="34" charset="0"/>
              <a:cs typeface="Calibri Light" panose="020F0302020204030204" pitchFamily="34" charset="0"/>
            </a:rPr>
            <a:t>Numbeness</a:t>
          </a:r>
          <a:endParaRPr lang="en-SG" sz="1400" kern="1200" dirty="0">
            <a:latin typeface="Calibri Light" panose="020F0302020204030204" pitchFamily="34" charset="0"/>
            <a:cs typeface="Calibri Light" panose="020F0302020204030204" pitchFamily="34" charset="0"/>
          </a:endParaRP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Loss of control of thoughts</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Distorted sight, hearing, smell, touch and taste</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Increased heart rate, breathing and body temperature</a:t>
          </a:r>
        </a:p>
        <a:p>
          <a:pPr marL="114300" lvl="1" indent="-114300" algn="l" defTabSz="622300">
            <a:lnSpc>
              <a:spcPct val="90000"/>
            </a:lnSpc>
            <a:spcBef>
              <a:spcPct val="0"/>
            </a:spcBef>
            <a:spcAft>
              <a:spcPct val="15000"/>
            </a:spcAft>
            <a:buChar char="•"/>
          </a:pPr>
          <a:r>
            <a:rPr lang="en-SG" sz="1400" kern="1200" dirty="0">
              <a:latin typeface="Calibri Light" panose="020F0302020204030204" pitchFamily="34" charset="0"/>
              <a:cs typeface="Calibri Light" panose="020F0302020204030204" pitchFamily="34" charset="0"/>
            </a:rPr>
            <a:t>Severe panic, confusion, hallucination and paranoia (irrational fear or suspicion) </a:t>
          </a:r>
        </a:p>
        <a:p>
          <a:pPr marL="114300" lvl="1" indent="-114300" algn="l" defTabSz="622300">
            <a:lnSpc>
              <a:spcPct val="90000"/>
            </a:lnSpc>
            <a:spcBef>
              <a:spcPct val="0"/>
            </a:spcBef>
            <a:spcAft>
              <a:spcPct val="15000"/>
            </a:spcAft>
            <a:buChar char="•"/>
          </a:pPr>
          <a:endParaRPr lang="en-SG" sz="1400" kern="1200" dirty="0">
            <a:latin typeface="Calibri Light" panose="020F0302020204030204" pitchFamily="34" charset="0"/>
            <a:cs typeface="Calibri Light" panose="020F0302020204030204" pitchFamily="34" charset="0"/>
          </a:endParaRPr>
        </a:p>
        <a:p>
          <a:pPr marL="114300" lvl="1" indent="-114300" algn="l" defTabSz="622300">
            <a:lnSpc>
              <a:spcPct val="90000"/>
            </a:lnSpc>
            <a:spcBef>
              <a:spcPct val="0"/>
            </a:spcBef>
            <a:spcAft>
              <a:spcPct val="15000"/>
            </a:spcAft>
            <a:buChar char="•"/>
          </a:pPr>
          <a:endParaRPr lang="en-SG" sz="1400" kern="1200" dirty="0">
            <a:latin typeface="Calibri Light" panose="020F0302020204030204" pitchFamily="34" charset="0"/>
            <a:cs typeface="Calibri Light" panose="020F0302020204030204" pitchFamily="34" charset="0"/>
          </a:endParaRPr>
        </a:p>
      </dsp:txBody>
      <dsp:txXfrm>
        <a:off x="4844252" y="1048717"/>
        <a:ext cx="4249305" cy="197639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CAEBCE-C19C-4E78-AB7B-73A68429A610}" type="datetimeFigureOut">
              <a:rPr lang="en-SG" smtClean="0"/>
              <a:t>16/3/2023</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BECC5-0E82-4A21-96E3-37C8033226D7}" type="slidenum">
              <a:rPr lang="en-SG" smtClean="0"/>
              <a:t>‹#›</a:t>
            </a:fld>
            <a:endParaRPr lang="en-SG"/>
          </a:p>
        </p:txBody>
      </p:sp>
    </p:spTree>
    <p:extLst>
      <p:ext uri="{BB962C8B-B14F-4D97-AF65-F5344CB8AC3E}">
        <p14:creationId xmlns:p14="http://schemas.microsoft.com/office/powerpoint/2010/main" val="3111844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www.eservices.cnb.gov.sg/pde/</a:t>
            </a:r>
          </a:p>
        </p:txBody>
      </p:sp>
      <p:sp>
        <p:nvSpPr>
          <p:cNvPr id="4" name="Slide Number Placeholder 3"/>
          <p:cNvSpPr>
            <a:spLocks noGrp="1"/>
          </p:cNvSpPr>
          <p:nvPr>
            <p:ph type="sldNum" sz="quarter" idx="5"/>
          </p:nvPr>
        </p:nvSpPr>
        <p:spPr/>
        <p:txBody>
          <a:bodyPr/>
          <a:lstStyle/>
          <a:p>
            <a:fld id="{945BECC5-0E82-4A21-96E3-37C8033226D7}" type="slidenum">
              <a:rPr lang="en-SG" smtClean="0"/>
              <a:t>19</a:t>
            </a:fld>
            <a:endParaRPr lang="en-SG"/>
          </a:p>
        </p:txBody>
      </p:sp>
    </p:spTree>
    <p:extLst>
      <p:ext uri="{BB962C8B-B14F-4D97-AF65-F5344CB8AC3E}">
        <p14:creationId xmlns:p14="http://schemas.microsoft.com/office/powerpoint/2010/main" val="253921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399B-33B1-D631-E428-6C35560CEB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0D37ECC5-BD92-DA7D-2B6B-79006570B9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414BD4FE-97C2-9D0D-5DAD-96E44033E237}"/>
              </a:ext>
            </a:extLst>
          </p:cNvPr>
          <p:cNvSpPr>
            <a:spLocks noGrp="1"/>
          </p:cNvSpPr>
          <p:nvPr>
            <p:ph type="dt" sz="half" idx="10"/>
          </p:nvPr>
        </p:nvSpPr>
        <p:spPr/>
        <p:txBody>
          <a:bodyPr/>
          <a:lstStyle/>
          <a:p>
            <a:fld id="{9C4BB00E-AB7A-493C-A55B-8DDF2B45320F}" type="datetime1">
              <a:rPr lang="en-SG" smtClean="0"/>
              <a:t>16/3/2023</a:t>
            </a:fld>
            <a:endParaRPr lang="en-SG"/>
          </a:p>
        </p:txBody>
      </p:sp>
      <p:sp>
        <p:nvSpPr>
          <p:cNvPr id="5" name="Footer Placeholder 4">
            <a:extLst>
              <a:ext uri="{FF2B5EF4-FFF2-40B4-BE49-F238E27FC236}">
                <a16:creationId xmlns:a16="http://schemas.microsoft.com/office/drawing/2014/main" id="{E361BE51-9756-E788-AA0D-B3BC82F26EEC}"/>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F985E85B-54AC-74F2-6577-12B893B24004}"/>
              </a:ext>
            </a:extLst>
          </p:cNvPr>
          <p:cNvSpPr>
            <a:spLocks noGrp="1"/>
          </p:cNvSpPr>
          <p:nvPr>
            <p:ph type="sldNum" sz="quarter" idx="12"/>
          </p:nvPr>
        </p:nvSpPr>
        <p:spPr/>
        <p:txBody>
          <a:bodyPr/>
          <a:lstStyle/>
          <a:p>
            <a:fld id="{76A2B3B5-49C0-48EE-87F6-742257CCDE1D}" type="slidenum">
              <a:rPr lang="en-SG" smtClean="0"/>
              <a:t>‹#›</a:t>
            </a:fld>
            <a:endParaRPr lang="en-SG"/>
          </a:p>
        </p:txBody>
      </p:sp>
    </p:spTree>
    <p:extLst>
      <p:ext uri="{BB962C8B-B14F-4D97-AF65-F5344CB8AC3E}">
        <p14:creationId xmlns:p14="http://schemas.microsoft.com/office/powerpoint/2010/main" val="2793995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DEA86-F339-9338-2D1F-537ABB14C166}"/>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2013AD99-D544-A85D-58C5-CE2DECCB97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E21BCBE8-8BA2-6141-0D2D-4CFBD91F0E30}"/>
              </a:ext>
            </a:extLst>
          </p:cNvPr>
          <p:cNvSpPr>
            <a:spLocks noGrp="1"/>
          </p:cNvSpPr>
          <p:nvPr>
            <p:ph type="dt" sz="half" idx="10"/>
          </p:nvPr>
        </p:nvSpPr>
        <p:spPr/>
        <p:txBody>
          <a:bodyPr/>
          <a:lstStyle/>
          <a:p>
            <a:fld id="{1EF0D5B7-769A-46E7-88FE-2FC1E8A46329}" type="datetime1">
              <a:rPr lang="en-SG" smtClean="0"/>
              <a:t>16/3/2023</a:t>
            </a:fld>
            <a:endParaRPr lang="en-SG"/>
          </a:p>
        </p:txBody>
      </p:sp>
      <p:sp>
        <p:nvSpPr>
          <p:cNvPr id="5" name="Footer Placeholder 4">
            <a:extLst>
              <a:ext uri="{FF2B5EF4-FFF2-40B4-BE49-F238E27FC236}">
                <a16:creationId xmlns:a16="http://schemas.microsoft.com/office/drawing/2014/main" id="{8FD0F101-1B40-E567-55B4-6570C5064378}"/>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21C5002-23DA-1F74-8B70-AC42B189BF53}"/>
              </a:ext>
            </a:extLst>
          </p:cNvPr>
          <p:cNvSpPr>
            <a:spLocks noGrp="1"/>
          </p:cNvSpPr>
          <p:nvPr>
            <p:ph type="sldNum" sz="quarter" idx="12"/>
          </p:nvPr>
        </p:nvSpPr>
        <p:spPr/>
        <p:txBody>
          <a:bodyPr/>
          <a:lstStyle/>
          <a:p>
            <a:fld id="{76A2B3B5-49C0-48EE-87F6-742257CCDE1D}" type="slidenum">
              <a:rPr lang="en-SG" smtClean="0"/>
              <a:t>‹#›</a:t>
            </a:fld>
            <a:endParaRPr lang="en-SG"/>
          </a:p>
        </p:txBody>
      </p:sp>
    </p:spTree>
    <p:extLst>
      <p:ext uri="{BB962C8B-B14F-4D97-AF65-F5344CB8AC3E}">
        <p14:creationId xmlns:p14="http://schemas.microsoft.com/office/powerpoint/2010/main" val="2821087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68A91A-754F-80A8-D89D-79381283EE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F9E8163A-A3B5-FE22-CAA9-B6ECFB9F8D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A656B2D-7605-A6BF-07A9-62D1D7303EE4}"/>
              </a:ext>
            </a:extLst>
          </p:cNvPr>
          <p:cNvSpPr>
            <a:spLocks noGrp="1"/>
          </p:cNvSpPr>
          <p:nvPr>
            <p:ph type="dt" sz="half" idx="10"/>
          </p:nvPr>
        </p:nvSpPr>
        <p:spPr/>
        <p:txBody>
          <a:bodyPr/>
          <a:lstStyle/>
          <a:p>
            <a:fld id="{82A8AB35-F3B5-4993-B213-A6BBC37CF6A1}" type="datetime1">
              <a:rPr lang="en-SG" smtClean="0"/>
              <a:t>16/3/2023</a:t>
            </a:fld>
            <a:endParaRPr lang="en-SG"/>
          </a:p>
        </p:txBody>
      </p:sp>
      <p:sp>
        <p:nvSpPr>
          <p:cNvPr id="5" name="Footer Placeholder 4">
            <a:extLst>
              <a:ext uri="{FF2B5EF4-FFF2-40B4-BE49-F238E27FC236}">
                <a16:creationId xmlns:a16="http://schemas.microsoft.com/office/drawing/2014/main" id="{9B134654-1381-53B9-1375-6E7CAADF1AC7}"/>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FFA23833-C0D2-F2DC-40A8-DFEE25C2D009}"/>
              </a:ext>
            </a:extLst>
          </p:cNvPr>
          <p:cNvSpPr>
            <a:spLocks noGrp="1"/>
          </p:cNvSpPr>
          <p:nvPr>
            <p:ph type="sldNum" sz="quarter" idx="12"/>
          </p:nvPr>
        </p:nvSpPr>
        <p:spPr/>
        <p:txBody>
          <a:bodyPr/>
          <a:lstStyle/>
          <a:p>
            <a:fld id="{76A2B3B5-49C0-48EE-87F6-742257CCDE1D}" type="slidenum">
              <a:rPr lang="en-SG" smtClean="0"/>
              <a:t>‹#›</a:t>
            </a:fld>
            <a:endParaRPr lang="en-SG"/>
          </a:p>
        </p:txBody>
      </p:sp>
    </p:spTree>
    <p:extLst>
      <p:ext uri="{BB962C8B-B14F-4D97-AF65-F5344CB8AC3E}">
        <p14:creationId xmlns:p14="http://schemas.microsoft.com/office/powerpoint/2010/main" val="241152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DFA1A-EE47-8E91-6302-5A6789E359EF}"/>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B8986987-D0C4-8CCE-3AC8-D5197DCFE2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B6F67CCC-FFDE-E594-7E18-AAB872EFC5A7}"/>
              </a:ext>
            </a:extLst>
          </p:cNvPr>
          <p:cNvSpPr>
            <a:spLocks noGrp="1"/>
          </p:cNvSpPr>
          <p:nvPr>
            <p:ph type="dt" sz="half" idx="10"/>
          </p:nvPr>
        </p:nvSpPr>
        <p:spPr/>
        <p:txBody>
          <a:bodyPr/>
          <a:lstStyle/>
          <a:p>
            <a:fld id="{05E139A9-1F03-4B89-A499-2A7A8A63A133}" type="datetime1">
              <a:rPr lang="en-SG" smtClean="0"/>
              <a:t>16/3/2023</a:t>
            </a:fld>
            <a:endParaRPr lang="en-SG"/>
          </a:p>
        </p:txBody>
      </p:sp>
      <p:sp>
        <p:nvSpPr>
          <p:cNvPr id="5" name="Footer Placeholder 4">
            <a:extLst>
              <a:ext uri="{FF2B5EF4-FFF2-40B4-BE49-F238E27FC236}">
                <a16:creationId xmlns:a16="http://schemas.microsoft.com/office/drawing/2014/main" id="{BD325BAF-29AE-523E-BBA8-38E1EEFA0D47}"/>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5397F148-0CE5-191F-1CC7-A9C90EF3BB46}"/>
              </a:ext>
            </a:extLst>
          </p:cNvPr>
          <p:cNvSpPr>
            <a:spLocks noGrp="1"/>
          </p:cNvSpPr>
          <p:nvPr>
            <p:ph type="sldNum" sz="quarter" idx="12"/>
          </p:nvPr>
        </p:nvSpPr>
        <p:spPr/>
        <p:txBody>
          <a:bodyPr/>
          <a:lstStyle/>
          <a:p>
            <a:fld id="{76A2B3B5-49C0-48EE-87F6-742257CCDE1D}" type="slidenum">
              <a:rPr lang="en-SG" smtClean="0"/>
              <a:t>‹#›</a:t>
            </a:fld>
            <a:endParaRPr lang="en-SG"/>
          </a:p>
        </p:txBody>
      </p:sp>
    </p:spTree>
    <p:extLst>
      <p:ext uri="{BB962C8B-B14F-4D97-AF65-F5344CB8AC3E}">
        <p14:creationId xmlns:p14="http://schemas.microsoft.com/office/powerpoint/2010/main" val="2453025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5B854-4B0E-66B0-2140-460C4D834B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2839460F-50B1-F111-61F5-3D5A45A91A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BCCA67-FEEB-A669-7659-D3DE9C7C8E48}"/>
              </a:ext>
            </a:extLst>
          </p:cNvPr>
          <p:cNvSpPr>
            <a:spLocks noGrp="1"/>
          </p:cNvSpPr>
          <p:nvPr>
            <p:ph type="dt" sz="half" idx="10"/>
          </p:nvPr>
        </p:nvSpPr>
        <p:spPr/>
        <p:txBody>
          <a:bodyPr/>
          <a:lstStyle/>
          <a:p>
            <a:fld id="{6571D556-79AD-4603-BB96-61B472E1530F}" type="datetime1">
              <a:rPr lang="en-SG" smtClean="0"/>
              <a:t>16/3/2023</a:t>
            </a:fld>
            <a:endParaRPr lang="en-SG"/>
          </a:p>
        </p:txBody>
      </p:sp>
      <p:sp>
        <p:nvSpPr>
          <p:cNvPr id="5" name="Footer Placeholder 4">
            <a:extLst>
              <a:ext uri="{FF2B5EF4-FFF2-40B4-BE49-F238E27FC236}">
                <a16:creationId xmlns:a16="http://schemas.microsoft.com/office/drawing/2014/main" id="{044FCA25-5323-5D4A-C9FD-2A0A6802C6E4}"/>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12A0C1ED-951D-98BE-0E22-AECD279D1A24}"/>
              </a:ext>
            </a:extLst>
          </p:cNvPr>
          <p:cNvSpPr>
            <a:spLocks noGrp="1"/>
          </p:cNvSpPr>
          <p:nvPr>
            <p:ph type="sldNum" sz="quarter" idx="12"/>
          </p:nvPr>
        </p:nvSpPr>
        <p:spPr/>
        <p:txBody>
          <a:bodyPr/>
          <a:lstStyle/>
          <a:p>
            <a:fld id="{76A2B3B5-49C0-48EE-87F6-742257CCDE1D}" type="slidenum">
              <a:rPr lang="en-SG" smtClean="0"/>
              <a:t>‹#›</a:t>
            </a:fld>
            <a:endParaRPr lang="en-SG"/>
          </a:p>
        </p:txBody>
      </p:sp>
    </p:spTree>
    <p:extLst>
      <p:ext uri="{BB962C8B-B14F-4D97-AF65-F5344CB8AC3E}">
        <p14:creationId xmlns:p14="http://schemas.microsoft.com/office/powerpoint/2010/main" val="945598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B1B36-5380-55CB-4A19-E8BC713DE66E}"/>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874A635F-3A51-764D-59C3-C8DE18BE10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5960F95B-4E42-E1B3-B031-B0718D6B78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78AD0BF1-AFBA-C4B4-4DED-29D10009A454}"/>
              </a:ext>
            </a:extLst>
          </p:cNvPr>
          <p:cNvSpPr>
            <a:spLocks noGrp="1"/>
          </p:cNvSpPr>
          <p:nvPr>
            <p:ph type="dt" sz="half" idx="10"/>
          </p:nvPr>
        </p:nvSpPr>
        <p:spPr/>
        <p:txBody>
          <a:bodyPr/>
          <a:lstStyle/>
          <a:p>
            <a:fld id="{BA68E280-58FE-4E4B-9095-611C23F92ECC}" type="datetime1">
              <a:rPr lang="en-SG" smtClean="0"/>
              <a:t>16/3/2023</a:t>
            </a:fld>
            <a:endParaRPr lang="en-SG"/>
          </a:p>
        </p:txBody>
      </p:sp>
      <p:sp>
        <p:nvSpPr>
          <p:cNvPr id="6" name="Footer Placeholder 5">
            <a:extLst>
              <a:ext uri="{FF2B5EF4-FFF2-40B4-BE49-F238E27FC236}">
                <a16:creationId xmlns:a16="http://schemas.microsoft.com/office/drawing/2014/main" id="{D279B8EA-5BCA-2BCB-7942-315038C4D6E4}"/>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2B38D18E-40F3-9922-44F9-9DEA00E45567}"/>
              </a:ext>
            </a:extLst>
          </p:cNvPr>
          <p:cNvSpPr>
            <a:spLocks noGrp="1"/>
          </p:cNvSpPr>
          <p:nvPr>
            <p:ph type="sldNum" sz="quarter" idx="12"/>
          </p:nvPr>
        </p:nvSpPr>
        <p:spPr/>
        <p:txBody>
          <a:bodyPr/>
          <a:lstStyle/>
          <a:p>
            <a:fld id="{76A2B3B5-49C0-48EE-87F6-742257CCDE1D}" type="slidenum">
              <a:rPr lang="en-SG" smtClean="0"/>
              <a:t>‹#›</a:t>
            </a:fld>
            <a:endParaRPr lang="en-SG"/>
          </a:p>
        </p:txBody>
      </p:sp>
    </p:spTree>
    <p:extLst>
      <p:ext uri="{BB962C8B-B14F-4D97-AF65-F5344CB8AC3E}">
        <p14:creationId xmlns:p14="http://schemas.microsoft.com/office/powerpoint/2010/main" val="1625291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2DCBB-C8B4-5D5A-23A0-6295059DC045}"/>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74254296-D7C2-2B80-7905-C22981A161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3B422D-533C-5194-D9B1-2B84B7B304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2CEFF466-B964-0931-A952-22E45AE01F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A68085-0BD0-18A8-0BCE-0A38D53BEF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4A1199F8-6833-72A9-E295-58A8826F706B}"/>
              </a:ext>
            </a:extLst>
          </p:cNvPr>
          <p:cNvSpPr>
            <a:spLocks noGrp="1"/>
          </p:cNvSpPr>
          <p:nvPr>
            <p:ph type="dt" sz="half" idx="10"/>
          </p:nvPr>
        </p:nvSpPr>
        <p:spPr/>
        <p:txBody>
          <a:bodyPr/>
          <a:lstStyle/>
          <a:p>
            <a:fld id="{3F1AAC16-B1E8-4D93-B88D-DB4B4CF1F736}" type="datetime1">
              <a:rPr lang="en-SG" smtClean="0"/>
              <a:t>16/3/2023</a:t>
            </a:fld>
            <a:endParaRPr lang="en-SG"/>
          </a:p>
        </p:txBody>
      </p:sp>
      <p:sp>
        <p:nvSpPr>
          <p:cNvPr id="8" name="Footer Placeholder 7">
            <a:extLst>
              <a:ext uri="{FF2B5EF4-FFF2-40B4-BE49-F238E27FC236}">
                <a16:creationId xmlns:a16="http://schemas.microsoft.com/office/drawing/2014/main" id="{1964E112-7270-D507-D828-E1EC7B7C50B9}"/>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43F51FD3-5F71-D1E1-8A9E-89D629C0D4FC}"/>
              </a:ext>
            </a:extLst>
          </p:cNvPr>
          <p:cNvSpPr>
            <a:spLocks noGrp="1"/>
          </p:cNvSpPr>
          <p:nvPr>
            <p:ph type="sldNum" sz="quarter" idx="12"/>
          </p:nvPr>
        </p:nvSpPr>
        <p:spPr/>
        <p:txBody>
          <a:bodyPr/>
          <a:lstStyle/>
          <a:p>
            <a:fld id="{76A2B3B5-49C0-48EE-87F6-742257CCDE1D}" type="slidenum">
              <a:rPr lang="en-SG" smtClean="0"/>
              <a:t>‹#›</a:t>
            </a:fld>
            <a:endParaRPr lang="en-SG"/>
          </a:p>
        </p:txBody>
      </p:sp>
    </p:spTree>
    <p:extLst>
      <p:ext uri="{BB962C8B-B14F-4D97-AF65-F5344CB8AC3E}">
        <p14:creationId xmlns:p14="http://schemas.microsoft.com/office/powerpoint/2010/main" val="422080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08C64-5FF6-FA67-EFFB-28A30669DCC9}"/>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8703523F-B9B3-428C-D47B-E2E9F532C941}"/>
              </a:ext>
            </a:extLst>
          </p:cNvPr>
          <p:cNvSpPr>
            <a:spLocks noGrp="1"/>
          </p:cNvSpPr>
          <p:nvPr>
            <p:ph type="dt" sz="half" idx="10"/>
          </p:nvPr>
        </p:nvSpPr>
        <p:spPr/>
        <p:txBody>
          <a:bodyPr/>
          <a:lstStyle/>
          <a:p>
            <a:fld id="{9FE7A61A-2E4E-4091-BEB9-2E8C3277FE03}" type="datetime1">
              <a:rPr lang="en-SG" smtClean="0"/>
              <a:t>16/3/2023</a:t>
            </a:fld>
            <a:endParaRPr lang="en-SG"/>
          </a:p>
        </p:txBody>
      </p:sp>
      <p:sp>
        <p:nvSpPr>
          <p:cNvPr id="4" name="Footer Placeholder 3">
            <a:extLst>
              <a:ext uri="{FF2B5EF4-FFF2-40B4-BE49-F238E27FC236}">
                <a16:creationId xmlns:a16="http://schemas.microsoft.com/office/drawing/2014/main" id="{3EDED2AA-5012-B7BB-B695-F61C11EE8C66}"/>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F62EF161-7C05-C0E0-9F27-B8D298D173F8}"/>
              </a:ext>
            </a:extLst>
          </p:cNvPr>
          <p:cNvSpPr>
            <a:spLocks noGrp="1"/>
          </p:cNvSpPr>
          <p:nvPr>
            <p:ph type="sldNum" sz="quarter" idx="12"/>
          </p:nvPr>
        </p:nvSpPr>
        <p:spPr/>
        <p:txBody>
          <a:bodyPr/>
          <a:lstStyle/>
          <a:p>
            <a:fld id="{76A2B3B5-49C0-48EE-87F6-742257CCDE1D}" type="slidenum">
              <a:rPr lang="en-SG" smtClean="0"/>
              <a:t>‹#›</a:t>
            </a:fld>
            <a:endParaRPr lang="en-SG"/>
          </a:p>
        </p:txBody>
      </p:sp>
    </p:spTree>
    <p:extLst>
      <p:ext uri="{BB962C8B-B14F-4D97-AF65-F5344CB8AC3E}">
        <p14:creationId xmlns:p14="http://schemas.microsoft.com/office/powerpoint/2010/main" val="2112570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DB029D-B27E-FA86-D934-E2F7C255FC34}"/>
              </a:ext>
            </a:extLst>
          </p:cNvPr>
          <p:cNvSpPr>
            <a:spLocks noGrp="1"/>
          </p:cNvSpPr>
          <p:nvPr>
            <p:ph type="dt" sz="half" idx="10"/>
          </p:nvPr>
        </p:nvSpPr>
        <p:spPr/>
        <p:txBody>
          <a:bodyPr/>
          <a:lstStyle/>
          <a:p>
            <a:fld id="{D140137B-A584-487B-9A15-F3BE9EE2E190}" type="datetime1">
              <a:rPr lang="en-SG" smtClean="0"/>
              <a:t>16/3/2023</a:t>
            </a:fld>
            <a:endParaRPr lang="en-SG"/>
          </a:p>
        </p:txBody>
      </p:sp>
      <p:sp>
        <p:nvSpPr>
          <p:cNvPr id="3" name="Footer Placeholder 2">
            <a:extLst>
              <a:ext uri="{FF2B5EF4-FFF2-40B4-BE49-F238E27FC236}">
                <a16:creationId xmlns:a16="http://schemas.microsoft.com/office/drawing/2014/main" id="{19F59868-2111-EB4E-7B15-B89DE4CAC1B9}"/>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DC5AD5F5-B59F-D0B2-F023-4B765BE709FD}"/>
              </a:ext>
            </a:extLst>
          </p:cNvPr>
          <p:cNvSpPr>
            <a:spLocks noGrp="1"/>
          </p:cNvSpPr>
          <p:nvPr>
            <p:ph type="sldNum" sz="quarter" idx="12"/>
          </p:nvPr>
        </p:nvSpPr>
        <p:spPr/>
        <p:txBody>
          <a:bodyPr/>
          <a:lstStyle/>
          <a:p>
            <a:fld id="{76A2B3B5-49C0-48EE-87F6-742257CCDE1D}" type="slidenum">
              <a:rPr lang="en-SG" smtClean="0"/>
              <a:t>‹#›</a:t>
            </a:fld>
            <a:endParaRPr lang="en-SG"/>
          </a:p>
        </p:txBody>
      </p:sp>
    </p:spTree>
    <p:extLst>
      <p:ext uri="{BB962C8B-B14F-4D97-AF65-F5344CB8AC3E}">
        <p14:creationId xmlns:p14="http://schemas.microsoft.com/office/powerpoint/2010/main" val="1976591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7C65E-1DF7-895A-BC39-AB1D0B8523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A28CC3CF-4185-D31A-018F-CF0D151F1A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91B82BC3-7B4C-6EB4-A4AD-EE69E1831E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D62C67-0CA9-85C4-0F3F-6E04695A1C02}"/>
              </a:ext>
            </a:extLst>
          </p:cNvPr>
          <p:cNvSpPr>
            <a:spLocks noGrp="1"/>
          </p:cNvSpPr>
          <p:nvPr>
            <p:ph type="dt" sz="half" idx="10"/>
          </p:nvPr>
        </p:nvSpPr>
        <p:spPr/>
        <p:txBody>
          <a:bodyPr/>
          <a:lstStyle/>
          <a:p>
            <a:fld id="{99E97356-46CF-4CDA-9A30-3B01C6D19129}" type="datetime1">
              <a:rPr lang="en-SG" smtClean="0"/>
              <a:t>16/3/2023</a:t>
            </a:fld>
            <a:endParaRPr lang="en-SG"/>
          </a:p>
        </p:txBody>
      </p:sp>
      <p:sp>
        <p:nvSpPr>
          <p:cNvPr id="6" name="Footer Placeholder 5">
            <a:extLst>
              <a:ext uri="{FF2B5EF4-FFF2-40B4-BE49-F238E27FC236}">
                <a16:creationId xmlns:a16="http://schemas.microsoft.com/office/drawing/2014/main" id="{23BD73D9-48ED-2AC5-C4AB-24E2ED20343E}"/>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D12C6F3F-DD58-7B19-4955-4DD77E88281A}"/>
              </a:ext>
            </a:extLst>
          </p:cNvPr>
          <p:cNvSpPr>
            <a:spLocks noGrp="1"/>
          </p:cNvSpPr>
          <p:nvPr>
            <p:ph type="sldNum" sz="quarter" idx="12"/>
          </p:nvPr>
        </p:nvSpPr>
        <p:spPr/>
        <p:txBody>
          <a:bodyPr/>
          <a:lstStyle/>
          <a:p>
            <a:fld id="{76A2B3B5-49C0-48EE-87F6-742257CCDE1D}" type="slidenum">
              <a:rPr lang="en-SG" smtClean="0"/>
              <a:t>‹#›</a:t>
            </a:fld>
            <a:endParaRPr lang="en-SG"/>
          </a:p>
        </p:txBody>
      </p:sp>
    </p:spTree>
    <p:extLst>
      <p:ext uri="{BB962C8B-B14F-4D97-AF65-F5344CB8AC3E}">
        <p14:creationId xmlns:p14="http://schemas.microsoft.com/office/powerpoint/2010/main" val="4138482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32675-437D-2E0A-0035-5EB4C5A1A1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843CAAB9-DC58-D66A-E644-AF13DBFA00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2BEEC11A-1D41-DF42-9DAE-4BB5E0128F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4CB45A-1E72-0FEE-9B9D-8F84382AB083}"/>
              </a:ext>
            </a:extLst>
          </p:cNvPr>
          <p:cNvSpPr>
            <a:spLocks noGrp="1"/>
          </p:cNvSpPr>
          <p:nvPr>
            <p:ph type="dt" sz="half" idx="10"/>
          </p:nvPr>
        </p:nvSpPr>
        <p:spPr/>
        <p:txBody>
          <a:bodyPr/>
          <a:lstStyle/>
          <a:p>
            <a:fld id="{BB5504F0-BB9C-4644-A4EB-5088D24DC400}" type="datetime1">
              <a:rPr lang="en-SG" smtClean="0"/>
              <a:t>16/3/2023</a:t>
            </a:fld>
            <a:endParaRPr lang="en-SG"/>
          </a:p>
        </p:txBody>
      </p:sp>
      <p:sp>
        <p:nvSpPr>
          <p:cNvPr id="6" name="Footer Placeholder 5">
            <a:extLst>
              <a:ext uri="{FF2B5EF4-FFF2-40B4-BE49-F238E27FC236}">
                <a16:creationId xmlns:a16="http://schemas.microsoft.com/office/drawing/2014/main" id="{2BECE97B-FE97-274D-6E2F-29F898C5D437}"/>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0EDD050C-9B84-376C-5224-CC66770D33A7}"/>
              </a:ext>
            </a:extLst>
          </p:cNvPr>
          <p:cNvSpPr>
            <a:spLocks noGrp="1"/>
          </p:cNvSpPr>
          <p:nvPr>
            <p:ph type="sldNum" sz="quarter" idx="12"/>
          </p:nvPr>
        </p:nvSpPr>
        <p:spPr/>
        <p:txBody>
          <a:bodyPr/>
          <a:lstStyle/>
          <a:p>
            <a:fld id="{76A2B3B5-49C0-48EE-87F6-742257CCDE1D}" type="slidenum">
              <a:rPr lang="en-SG" smtClean="0"/>
              <a:t>‹#›</a:t>
            </a:fld>
            <a:endParaRPr lang="en-SG"/>
          </a:p>
        </p:txBody>
      </p:sp>
    </p:spTree>
    <p:extLst>
      <p:ext uri="{BB962C8B-B14F-4D97-AF65-F5344CB8AC3E}">
        <p14:creationId xmlns:p14="http://schemas.microsoft.com/office/powerpoint/2010/main" val="4205142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04763C-43A5-FE6D-58E0-B54D9F1103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9E4E2E0A-4677-818C-813A-7DEC859200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4253C3C-7A61-88C3-9042-0CF4241A23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20F9CC-2121-4CC0-A40A-364F00669BBE}" type="datetime1">
              <a:rPr lang="en-SG" smtClean="0"/>
              <a:t>16/3/2023</a:t>
            </a:fld>
            <a:endParaRPr lang="en-SG"/>
          </a:p>
        </p:txBody>
      </p:sp>
      <p:sp>
        <p:nvSpPr>
          <p:cNvPr id="5" name="Footer Placeholder 4">
            <a:extLst>
              <a:ext uri="{FF2B5EF4-FFF2-40B4-BE49-F238E27FC236}">
                <a16:creationId xmlns:a16="http://schemas.microsoft.com/office/drawing/2014/main" id="{14594CAC-EB01-4F3B-8E41-07CEFD5425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9F0FD37C-57D3-C876-09D8-291378DC72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2B3B5-49C0-48EE-87F6-742257CCDE1D}" type="slidenum">
              <a:rPr lang="en-SG" smtClean="0"/>
              <a:t>‹#›</a:t>
            </a:fld>
            <a:endParaRPr lang="en-SG"/>
          </a:p>
        </p:txBody>
      </p:sp>
    </p:spTree>
    <p:extLst>
      <p:ext uri="{BB962C8B-B14F-4D97-AF65-F5344CB8AC3E}">
        <p14:creationId xmlns:p14="http://schemas.microsoft.com/office/powerpoint/2010/main" val="107671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image" Target="../media/image12.jpeg"/><Relationship Id="rId3" Type="http://schemas.openxmlformats.org/officeDocument/2006/relationships/image" Target="../media/image4.svg"/><Relationship Id="rId7" Type="http://schemas.openxmlformats.org/officeDocument/2006/relationships/diagramColors" Target="../diagrams/colors4.xml"/><Relationship Id="rId12"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image" Target="../media/image10.png"/><Relationship Id="rId5" Type="http://schemas.openxmlformats.org/officeDocument/2006/relationships/diagramLayout" Target="../diagrams/layout4.xml"/><Relationship Id="rId10" Type="http://schemas.openxmlformats.org/officeDocument/2006/relationships/image" Target="../media/image9.svg"/><Relationship Id="rId4" Type="http://schemas.openxmlformats.org/officeDocument/2006/relationships/diagramData" Target="../diagrams/data4.xml"/><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13" Type="http://schemas.openxmlformats.org/officeDocument/2006/relationships/image" Target="../media/image13.png"/><Relationship Id="rId3" Type="http://schemas.openxmlformats.org/officeDocument/2006/relationships/image" Target="../media/image4.svg"/><Relationship Id="rId7" Type="http://schemas.openxmlformats.org/officeDocument/2006/relationships/diagramColors" Target="../diagrams/colors5.xml"/><Relationship Id="rId12"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image" Target="../media/image10.png"/><Relationship Id="rId5" Type="http://schemas.openxmlformats.org/officeDocument/2006/relationships/diagramLayout" Target="../diagrams/layout5.xml"/><Relationship Id="rId10" Type="http://schemas.openxmlformats.org/officeDocument/2006/relationships/image" Target="../media/image9.svg"/><Relationship Id="rId4" Type="http://schemas.openxmlformats.org/officeDocument/2006/relationships/diagramData" Target="../diagrams/data5.xml"/><Relationship Id="rId9" Type="http://schemas.openxmlformats.org/officeDocument/2006/relationships/image" Target="../media/image8.png"/><Relationship Id="rId1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13" Type="http://schemas.openxmlformats.org/officeDocument/2006/relationships/image" Target="../media/image15.png"/><Relationship Id="rId3" Type="http://schemas.openxmlformats.org/officeDocument/2006/relationships/image" Target="../media/image4.svg"/><Relationship Id="rId7" Type="http://schemas.openxmlformats.org/officeDocument/2006/relationships/diagramColors" Target="../diagrams/colors6.xml"/><Relationship Id="rId12"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image" Target="../media/image10.png"/><Relationship Id="rId5" Type="http://schemas.openxmlformats.org/officeDocument/2006/relationships/diagramLayout" Target="../diagrams/layout6.xml"/><Relationship Id="rId10" Type="http://schemas.openxmlformats.org/officeDocument/2006/relationships/image" Target="../media/image9.svg"/><Relationship Id="rId4" Type="http://schemas.openxmlformats.org/officeDocument/2006/relationships/diagramData" Target="../diagrams/data6.xml"/><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13" Type="http://schemas.openxmlformats.org/officeDocument/2006/relationships/image" Target="../media/image16.jpeg"/><Relationship Id="rId3" Type="http://schemas.openxmlformats.org/officeDocument/2006/relationships/image" Target="../media/image4.svg"/><Relationship Id="rId7" Type="http://schemas.openxmlformats.org/officeDocument/2006/relationships/diagramColors" Target="../diagrams/colors7.xml"/><Relationship Id="rId12"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7.xml"/><Relationship Id="rId11" Type="http://schemas.openxmlformats.org/officeDocument/2006/relationships/image" Target="../media/image10.png"/><Relationship Id="rId5" Type="http://schemas.openxmlformats.org/officeDocument/2006/relationships/diagramLayout" Target="../diagrams/layout7.xml"/><Relationship Id="rId10" Type="http://schemas.openxmlformats.org/officeDocument/2006/relationships/image" Target="../media/image9.svg"/><Relationship Id="rId4" Type="http://schemas.openxmlformats.org/officeDocument/2006/relationships/diagramData" Target="../diagrams/data7.xml"/><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svg"/><Relationship Id="rId7" Type="http://schemas.openxmlformats.org/officeDocument/2006/relationships/diagramColors" Target="../diagrams/colors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8.xml"/><Relationship Id="rId11" Type="http://schemas.openxmlformats.org/officeDocument/2006/relationships/image" Target="../media/image17.png"/><Relationship Id="rId5" Type="http://schemas.openxmlformats.org/officeDocument/2006/relationships/diagramLayout" Target="../diagrams/layout8.xml"/><Relationship Id="rId10" Type="http://schemas.openxmlformats.org/officeDocument/2006/relationships/image" Target="../media/image9.svg"/><Relationship Id="rId4" Type="http://schemas.openxmlformats.org/officeDocument/2006/relationships/diagramData" Target="../diagrams/data8.xml"/><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svg"/><Relationship Id="rId7" Type="http://schemas.openxmlformats.org/officeDocument/2006/relationships/diagramColors" Target="../diagrams/colors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9.xml"/><Relationship Id="rId11" Type="http://schemas.openxmlformats.org/officeDocument/2006/relationships/image" Target="../media/image18.png"/><Relationship Id="rId5" Type="http://schemas.openxmlformats.org/officeDocument/2006/relationships/diagramLayout" Target="../diagrams/layout9.xml"/><Relationship Id="rId10" Type="http://schemas.openxmlformats.org/officeDocument/2006/relationships/image" Target="../media/image9.svg"/><Relationship Id="rId4" Type="http://schemas.openxmlformats.org/officeDocument/2006/relationships/diagramData" Target="../diagrams/data9.xml"/><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18" Type="http://schemas.openxmlformats.org/officeDocument/2006/relationships/image" Target="../media/image33.png"/><Relationship Id="rId3" Type="http://schemas.openxmlformats.org/officeDocument/2006/relationships/image" Target="../media/image4.svg"/><Relationship Id="rId21" Type="http://schemas.openxmlformats.org/officeDocument/2006/relationships/image" Target="../media/image36.svg"/><Relationship Id="rId7" Type="http://schemas.openxmlformats.org/officeDocument/2006/relationships/image" Target="../media/image22.svg"/><Relationship Id="rId12" Type="http://schemas.openxmlformats.org/officeDocument/2006/relationships/image" Target="../media/image27.png"/><Relationship Id="rId17" Type="http://schemas.openxmlformats.org/officeDocument/2006/relationships/image" Target="../media/image32.svg"/><Relationship Id="rId25" Type="http://schemas.openxmlformats.org/officeDocument/2006/relationships/image" Target="../media/image40.svg"/><Relationship Id="rId2" Type="http://schemas.openxmlformats.org/officeDocument/2006/relationships/image" Target="../media/image3.png"/><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svg"/><Relationship Id="rId24" Type="http://schemas.openxmlformats.org/officeDocument/2006/relationships/image" Target="../media/image39.png"/><Relationship Id="rId5" Type="http://schemas.openxmlformats.org/officeDocument/2006/relationships/image" Target="../media/image20.svg"/><Relationship Id="rId15" Type="http://schemas.openxmlformats.org/officeDocument/2006/relationships/image" Target="../media/image30.svg"/><Relationship Id="rId23" Type="http://schemas.openxmlformats.org/officeDocument/2006/relationships/image" Target="../media/image38.svg"/><Relationship Id="rId10" Type="http://schemas.openxmlformats.org/officeDocument/2006/relationships/image" Target="../media/image25.png"/><Relationship Id="rId19" Type="http://schemas.openxmlformats.org/officeDocument/2006/relationships/image" Target="../media/image34.sv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 Id="rId22"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4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4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18" Type="http://schemas.openxmlformats.org/officeDocument/2006/relationships/image" Target="../media/image62.svg"/><Relationship Id="rId3" Type="http://schemas.openxmlformats.org/officeDocument/2006/relationships/image" Target="../media/image3.png"/><Relationship Id="rId21" Type="http://schemas.openxmlformats.org/officeDocument/2006/relationships/image" Target="../media/image65.png"/><Relationship Id="rId7" Type="http://schemas.openxmlformats.org/officeDocument/2006/relationships/image" Target="../media/image51.png"/><Relationship Id="rId12" Type="http://schemas.openxmlformats.org/officeDocument/2006/relationships/image" Target="../media/image56.svg"/><Relationship Id="rId17" Type="http://schemas.openxmlformats.org/officeDocument/2006/relationships/image" Target="../media/image61.png"/><Relationship Id="rId2" Type="http://schemas.openxmlformats.org/officeDocument/2006/relationships/notesSlide" Target="../notesSlides/notesSlide1.xml"/><Relationship Id="rId16" Type="http://schemas.openxmlformats.org/officeDocument/2006/relationships/image" Target="../media/image60.svg"/><Relationship Id="rId20" Type="http://schemas.openxmlformats.org/officeDocument/2006/relationships/image" Target="../media/image64.svg"/><Relationship Id="rId1" Type="http://schemas.openxmlformats.org/officeDocument/2006/relationships/slideLayout" Target="../slideLayouts/slideLayout2.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23" Type="http://schemas.openxmlformats.org/officeDocument/2006/relationships/image" Target="../media/image67.svg"/><Relationship Id="rId10" Type="http://schemas.openxmlformats.org/officeDocument/2006/relationships/image" Target="../media/image54.svg"/><Relationship Id="rId19" Type="http://schemas.openxmlformats.org/officeDocument/2006/relationships/image" Target="../media/image63.png"/><Relationship Id="rId4" Type="http://schemas.openxmlformats.org/officeDocument/2006/relationships/image" Target="../media/image4.svg"/><Relationship Id="rId9" Type="http://schemas.openxmlformats.org/officeDocument/2006/relationships/image" Target="../media/image53.png"/><Relationship Id="rId14" Type="http://schemas.openxmlformats.org/officeDocument/2006/relationships/image" Target="../media/image58.svg"/><Relationship Id="rId22" Type="http://schemas.openxmlformats.org/officeDocument/2006/relationships/image" Target="../media/image66.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4.svg"/><Relationship Id="rId7" Type="http://schemas.openxmlformats.org/officeDocument/2006/relationships/image" Target="../media/image7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21.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4.svg"/><Relationship Id="rId7" Type="http://schemas.openxmlformats.org/officeDocument/2006/relationships/image" Target="../media/image7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2.svg"/><Relationship Id="rId10" Type="http://schemas.openxmlformats.org/officeDocument/2006/relationships/image" Target="../media/image80.png"/><Relationship Id="rId4" Type="http://schemas.openxmlformats.org/officeDocument/2006/relationships/image" Target="../media/image71.png"/><Relationship Id="rId9" Type="http://schemas.openxmlformats.org/officeDocument/2006/relationships/image" Target="../media/image79.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svg"/><Relationship Id="rId7" Type="http://schemas.openxmlformats.org/officeDocument/2006/relationships/diagramLayout" Target="../diagrams/layout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4.sv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svg"/><Relationship Id="rId7" Type="http://schemas.openxmlformats.org/officeDocument/2006/relationships/diagramLayout" Target="../diagrams/layout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4.svg"/><Relationship Id="rId10" Type="http://schemas.microsoft.com/office/2007/relationships/diagramDrawing" Target="../diagrams/drawing2.xml"/><Relationship Id="rId4" Type="http://schemas.openxmlformats.org/officeDocument/2006/relationships/image" Target="../media/image3.png"/><Relationship Id="rId9" Type="http://schemas.openxmlformats.org/officeDocument/2006/relationships/diagramColors" Target="../diagrams/colors2.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svg"/><Relationship Id="rId7" Type="http://schemas.openxmlformats.org/officeDocument/2006/relationships/diagramLayout" Target="../diagrams/layout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4.svg"/><Relationship Id="rId10" Type="http://schemas.microsoft.com/office/2007/relationships/diagramDrawing" Target="../diagrams/drawing3.xml"/><Relationship Id="rId4" Type="http://schemas.openxmlformats.org/officeDocument/2006/relationships/image" Target="../media/image3.png"/><Relationship Id="rId9" Type="http://schemas.openxmlformats.org/officeDocument/2006/relationships/diagramColors" Target="../diagrams/colors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F5C70-05F0-6975-346B-237928230340}"/>
              </a:ext>
            </a:extLst>
          </p:cNvPr>
          <p:cNvSpPr>
            <a:spLocks noGrp="1"/>
          </p:cNvSpPr>
          <p:nvPr>
            <p:ph type="ctrTitle"/>
          </p:nvPr>
        </p:nvSpPr>
        <p:spPr/>
        <p:txBody>
          <a:bodyPr/>
          <a:lstStyle/>
          <a:p>
            <a:r>
              <a:rPr lang="en-SG" dirty="0">
                <a:latin typeface="Franklin Gothic Medium" panose="020B0603020102020204" pitchFamily="34" charset="0"/>
              </a:rPr>
              <a:t>Preventive Drug Education</a:t>
            </a:r>
          </a:p>
        </p:txBody>
      </p:sp>
      <p:sp>
        <p:nvSpPr>
          <p:cNvPr id="3" name="Subtitle 2">
            <a:extLst>
              <a:ext uri="{FF2B5EF4-FFF2-40B4-BE49-F238E27FC236}">
                <a16:creationId xmlns:a16="http://schemas.microsoft.com/office/drawing/2014/main" id="{17BFBD3C-07B3-C3F8-B53A-4F276DC72036}"/>
              </a:ext>
            </a:extLst>
          </p:cNvPr>
          <p:cNvSpPr>
            <a:spLocks noGrp="1"/>
          </p:cNvSpPr>
          <p:nvPr>
            <p:ph type="subTitle" idx="1"/>
          </p:nvPr>
        </p:nvSpPr>
        <p:spPr/>
        <p:txBody>
          <a:bodyPr/>
          <a:lstStyle/>
          <a:p>
            <a:pPr>
              <a:lnSpc>
                <a:spcPct val="100000"/>
              </a:lnSpc>
              <a:spcBef>
                <a:spcPts val="500"/>
              </a:spcBef>
            </a:pPr>
            <a:r>
              <a:rPr lang="en-SG" dirty="0">
                <a:latin typeface="Calibri Light" panose="020F0302020204030204" pitchFamily="34" charset="0"/>
                <a:cs typeface="Calibri Light" panose="020F0302020204030204" pitchFamily="34" charset="0"/>
              </a:rPr>
              <a:t>What you need to know about Singapore’s drug policy and laws, </a:t>
            </a:r>
          </a:p>
          <a:p>
            <a:pPr>
              <a:lnSpc>
                <a:spcPct val="100000"/>
              </a:lnSpc>
              <a:spcBef>
                <a:spcPts val="500"/>
              </a:spcBef>
            </a:pPr>
            <a:r>
              <a:rPr lang="en-SG" dirty="0">
                <a:latin typeface="Calibri Light" panose="020F0302020204030204" pitchFamily="34" charset="0"/>
                <a:cs typeface="Calibri Light" panose="020F0302020204030204" pitchFamily="34" charset="0"/>
              </a:rPr>
              <a:t>and how you can help others stay away from drugs</a:t>
            </a:r>
          </a:p>
        </p:txBody>
      </p:sp>
      <p:pic>
        <p:nvPicPr>
          <p:cNvPr id="4" name="Picture 3">
            <a:extLst>
              <a:ext uri="{FF2B5EF4-FFF2-40B4-BE49-F238E27FC236}">
                <a16:creationId xmlns:a16="http://schemas.microsoft.com/office/drawing/2014/main" id="{BE204490-A954-A570-55F5-62487385F9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921846" y="5148072"/>
            <a:ext cx="5467345" cy="2740507"/>
          </a:xfrm>
          <a:prstGeom prst="rect">
            <a:avLst/>
          </a:prstGeom>
        </p:spPr>
      </p:pic>
      <p:pic>
        <p:nvPicPr>
          <p:cNvPr id="5" name="Picture 2">
            <a:extLst>
              <a:ext uri="{FF2B5EF4-FFF2-40B4-BE49-F238E27FC236}">
                <a16:creationId xmlns:a16="http://schemas.microsoft.com/office/drawing/2014/main" id="{3D027B9D-1D44-2FCE-D83D-F46AF1B2C6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flipV="1">
            <a:off x="-632012" y="-1255980"/>
            <a:ext cx="2909455" cy="3237223"/>
          </a:xfrm>
          <a:prstGeom prst="rect">
            <a:avLst/>
          </a:prstGeom>
        </p:spPr>
      </p:pic>
      <p:sp>
        <p:nvSpPr>
          <p:cNvPr id="6" name="Slide Number Placeholder 5">
            <a:extLst>
              <a:ext uri="{FF2B5EF4-FFF2-40B4-BE49-F238E27FC236}">
                <a16:creationId xmlns:a16="http://schemas.microsoft.com/office/drawing/2014/main" id="{99D42BE7-EF87-2D6C-9265-104EDE27F4C8}"/>
              </a:ext>
            </a:extLst>
          </p:cNvPr>
          <p:cNvSpPr>
            <a:spLocks noGrp="1"/>
          </p:cNvSpPr>
          <p:nvPr>
            <p:ph type="sldNum" sz="quarter" idx="12"/>
          </p:nvPr>
        </p:nvSpPr>
        <p:spPr/>
        <p:txBody>
          <a:bodyPr/>
          <a:lstStyle/>
          <a:p>
            <a:fld id="{76A2B3B5-49C0-48EE-87F6-742257CCDE1D}" type="slidenum">
              <a:rPr lang="en-SG" smtClean="0"/>
              <a:t>1</a:t>
            </a:fld>
            <a:endParaRPr lang="en-SG"/>
          </a:p>
        </p:txBody>
      </p:sp>
      <p:pic>
        <p:nvPicPr>
          <p:cNvPr id="8" name="Picture 7">
            <a:extLst>
              <a:ext uri="{FF2B5EF4-FFF2-40B4-BE49-F238E27FC236}">
                <a16:creationId xmlns:a16="http://schemas.microsoft.com/office/drawing/2014/main" id="{B229CA23-2656-170A-FBD0-E1EF2A8DA9DB}"/>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58995" y="244892"/>
            <a:ext cx="1452733" cy="1452733"/>
          </a:xfrm>
          <a:prstGeom prst="rect">
            <a:avLst/>
          </a:prstGeom>
        </p:spPr>
      </p:pic>
    </p:spTree>
    <p:extLst>
      <p:ext uri="{BB962C8B-B14F-4D97-AF65-F5344CB8AC3E}">
        <p14:creationId xmlns:p14="http://schemas.microsoft.com/office/powerpoint/2010/main" val="1767148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431783A4-7D7C-9F5D-37C0-D3CD195C6742}"/>
              </a:ext>
            </a:extLst>
          </p:cNvPr>
          <p:cNvGrpSpPr/>
          <p:nvPr/>
        </p:nvGrpSpPr>
        <p:grpSpPr>
          <a:xfrm>
            <a:off x="0" y="6429081"/>
            <a:ext cx="12192000" cy="434006"/>
            <a:chOff x="0" y="0"/>
            <a:chExt cx="3705002" cy="264446"/>
          </a:xfrm>
        </p:grpSpPr>
        <p:sp>
          <p:nvSpPr>
            <p:cNvPr id="4" name="Freeform 5">
              <a:extLst>
                <a:ext uri="{FF2B5EF4-FFF2-40B4-BE49-F238E27FC236}">
                  <a16:creationId xmlns:a16="http://schemas.microsoft.com/office/drawing/2014/main" id="{17A744FF-BE95-A099-D074-89F2B7424B28}"/>
                </a:ext>
              </a:extLst>
            </p:cNvPr>
            <p:cNvSpPr/>
            <p:nvPr/>
          </p:nvSpPr>
          <p:spPr>
            <a:xfrm>
              <a:off x="0" y="0"/>
              <a:ext cx="3705002" cy="264446"/>
            </a:xfrm>
            <a:custGeom>
              <a:avLst/>
              <a:gdLst/>
              <a:ahLst/>
              <a:cxnLst/>
              <a:rect l="l" t="t" r="r" b="b"/>
              <a:pathLst>
                <a:path w="3705002" h="264446">
                  <a:moveTo>
                    <a:pt x="0" y="0"/>
                  </a:moveTo>
                  <a:lnTo>
                    <a:pt x="3705002" y="0"/>
                  </a:lnTo>
                  <a:lnTo>
                    <a:pt x="3705002" y="264446"/>
                  </a:lnTo>
                  <a:lnTo>
                    <a:pt x="0" y="264446"/>
                  </a:lnTo>
                  <a:close/>
                </a:path>
              </a:pathLst>
            </a:custGeom>
            <a:solidFill>
              <a:srgbClr val="253439"/>
            </a:solidFill>
          </p:spPr>
        </p:sp>
        <p:sp>
          <p:nvSpPr>
            <p:cNvPr id="5" name="TextBox 6">
              <a:extLst>
                <a:ext uri="{FF2B5EF4-FFF2-40B4-BE49-F238E27FC236}">
                  <a16:creationId xmlns:a16="http://schemas.microsoft.com/office/drawing/2014/main" id="{B6898D45-6F31-5503-C8F5-E9CFF04A1028}"/>
                </a:ext>
              </a:extLst>
            </p:cNvPr>
            <p:cNvSpPr txBox="1"/>
            <p:nvPr/>
          </p:nvSpPr>
          <p:spPr>
            <a:xfrm>
              <a:off x="0" y="-38100"/>
              <a:ext cx="812800" cy="850900"/>
            </a:xfrm>
            <a:prstGeom prst="rect">
              <a:avLst/>
            </a:prstGeom>
          </p:spPr>
          <p:txBody>
            <a:bodyPr lIns="48876" tIns="48876" rIns="48876" bIns="48876" rtlCol="0" anchor="ctr"/>
            <a:lstStyle/>
            <a:p>
              <a:pPr algn="ctr">
                <a:lnSpc>
                  <a:spcPts val="1885"/>
                </a:lnSpc>
                <a:spcBef>
                  <a:spcPct val="0"/>
                </a:spcBef>
              </a:pPr>
              <a:endParaRPr/>
            </a:p>
          </p:txBody>
        </p:sp>
      </p:grpSp>
      <p:sp>
        <p:nvSpPr>
          <p:cNvPr id="2" name="Title 1">
            <a:extLst>
              <a:ext uri="{FF2B5EF4-FFF2-40B4-BE49-F238E27FC236}">
                <a16:creationId xmlns:a16="http://schemas.microsoft.com/office/drawing/2014/main" id="{B58F5C70-05F0-6975-346B-237928230340}"/>
              </a:ext>
            </a:extLst>
          </p:cNvPr>
          <p:cNvSpPr>
            <a:spLocks noGrp="1"/>
          </p:cNvSpPr>
          <p:nvPr>
            <p:ph type="title"/>
          </p:nvPr>
        </p:nvSpPr>
        <p:spPr/>
        <p:txBody>
          <a:bodyPr/>
          <a:lstStyle/>
          <a:p>
            <a:r>
              <a:rPr lang="en-SG" dirty="0">
                <a:latin typeface="Franklin Gothic Medium" panose="020B0603020102020204" pitchFamily="34" charset="0"/>
              </a:rPr>
              <a:t>COMMONLY ABUSED DRUGS </a:t>
            </a:r>
            <a:br>
              <a:rPr lang="en-SG" dirty="0">
                <a:latin typeface="Franklin Gothic Medium" panose="020B0603020102020204" pitchFamily="34" charset="0"/>
              </a:rPr>
            </a:br>
            <a:r>
              <a:rPr lang="en-SG" dirty="0">
                <a:latin typeface="Franklin Gothic Medium" panose="020B0603020102020204" pitchFamily="34" charset="0"/>
              </a:rPr>
              <a:t>AND THEIR EFFECTS</a:t>
            </a:r>
          </a:p>
        </p:txBody>
      </p:sp>
      <p:pic>
        <p:nvPicPr>
          <p:cNvPr id="10" name="Picture 2">
            <a:extLst>
              <a:ext uri="{FF2B5EF4-FFF2-40B4-BE49-F238E27FC236}">
                <a16:creationId xmlns:a16="http://schemas.microsoft.com/office/drawing/2014/main" id="{4A670BC2-C82B-6F74-F791-E64B917034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0351641" y="-1249443"/>
            <a:ext cx="2909455" cy="3237223"/>
          </a:xfrm>
          <a:prstGeom prst="rect">
            <a:avLst/>
          </a:prstGeom>
        </p:spPr>
      </p:pic>
      <p:grpSp>
        <p:nvGrpSpPr>
          <p:cNvPr id="21" name="Group 20">
            <a:extLst>
              <a:ext uri="{FF2B5EF4-FFF2-40B4-BE49-F238E27FC236}">
                <a16:creationId xmlns:a16="http://schemas.microsoft.com/office/drawing/2014/main" id="{4A5FFBBB-FE07-EF29-A92C-D54CA329B586}"/>
              </a:ext>
            </a:extLst>
          </p:cNvPr>
          <p:cNvGrpSpPr/>
          <p:nvPr/>
        </p:nvGrpSpPr>
        <p:grpSpPr>
          <a:xfrm>
            <a:off x="917172" y="1879740"/>
            <a:ext cx="9093603" cy="3037034"/>
            <a:chOff x="917172" y="1879740"/>
            <a:chExt cx="9093603" cy="3037034"/>
          </a:xfrm>
        </p:grpSpPr>
        <p:grpSp>
          <p:nvGrpSpPr>
            <p:cNvPr id="18" name="Group 17">
              <a:extLst>
                <a:ext uri="{FF2B5EF4-FFF2-40B4-BE49-F238E27FC236}">
                  <a16:creationId xmlns:a16="http://schemas.microsoft.com/office/drawing/2014/main" id="{DB69520E-B442-DBDB-8D9A-BB6C2CBB8F99}"/>
                </a:ext>
              </a:extLst>
            </p:cNvPr>
            <p:cNvGrpSpPr/>
            <p:nvPr/>
          </p:nvGrpSpPr>
          <p:grpSpPr>
            <a:xfrm>
              <a:off x="917172" y="1879740"/>
              <a:ext cx="9093603" cy="3037034"/>
              <a:chOff x="983847" y="2479740"/>
              <a:chExt cx="8128000" cy="2846289"/>
            </a:xfrm>
          </p:grpSpPr>
          <p:graphicFrame>
            <p:nvGraphicFramePr>
              <p:cNvPr id="14" name="Diagram 13">
                <a:extLst>
                  <a:ext uri="{FF2B5EF4-FFF2-40B4-BE49-F238E27FC236}">
                    <a16:creationId xmlns:a16="http://schemas.microsoft.com/office/drawing/2014/main" id="{53DDF6C5-58FE-E8F8-268B-0BA5FF8A0933}"/>
                  </a:ext>
                </a:extLst>
              </p:cNvPr>
              <p:cNvGraphicFramePr/>
              <p:nvPr>
                <p:extLst>
                  <p:ext uri="{D42A27DB-BD31-4B8C-83A1-F6EECF244321}">
                    <p14:modId xmlns:p14="http://schemas.microsoft.com/office/powerpoint/2010/main" val="3003208264"/>
                  </p:ext>
                </p:extLst>
              </p:nvPr>
            </p:nvGraphicFramePr>
            <p:xfrm>
              <a:off x="983847" y="2479740"/>
              <a:ext cx="8128000" cy="28462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6" name="Picture 13">
                <a:extLst>
                  <a:ext uri="{FF2B5EF4-FFF2-40B4-BE49-F238E27FC236}">
                    <a16:creationId xmlns:a16="http://schemas.microsoft.com/office/drawing/2014/main" id="{A3602D57-7260-7D07-01B6-8A5352C5ABF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873606" y="2684023"/>
                <a:ext cx="500824" cy="492061"/>
              </a:xfrm>
              <a:prstGeom prst="rect">
                <a:avLst/>
              </a:prstGeom>
            </p:spPr>
          </p:pic>
          <p:pic>
            <p:nvPicPr>
              <p:cNvPr id="17" name="Picture 10">
                <a:extLst>
                  <a:ext uri="{FF2B5EF4-FFF2-40B4-BE49-F238E27FC236}">
                    <a16:creationId xmlns:a16="http://schemas.microsoft.com/office/drawing/2014/main" id="{9B00127B-9442-0145-8B4B-BEF75E57A76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706257" y="2652192"/>
                <a:ext cx="445654" cy="495859"/>
              </a:xfrm>
              <a:prstGeom prst="rect">
                <a:avLst/>
              </a:prstGeom>
            </p:spPr>
          </p:pic>
        </p:grpSp>
        <p:sp>
          <p:nvSpPr>
            <p:cNvPr id="20" name="TextBox 19">
              <a:extLst>
                <a:ext uri="{FF2B5EF4-FFF2-40B4-BE49-F238E27FC236}">
                  <a16:creationId xmlns:a16="http://schemas.microsoft.com/office/drawing/2014/main" id="{4FA30707-E8A0-0D12-EA85-F86B621027D1}"/>
                </a:ext>
              </a:extLst>
            </p:cNvPr>
            <p:cNvSpPr txBox="1"/>
            <p:nvPr/>
          </p:nvSpPr>
          <p:spPr>
            <a:xfrm>
              <a:off x="1151451" y="2434795"/>
              <a:ext cx="2263761" cy="261610"/>
            </a:xfrm>
            <a:prstGeom prst="rect">
              <a:avLst/>
            </a:prstGeom>
            <a:noFill/>
          </p:spPr>
          <p:txBody>
            <a:bodyPr wrap="none" rtlCol="0">
              <a:spAutoFit/>
            </a:bodyPr>
            <a:lstStyle/>
            <a:p>
              <a:r>
                <a:rPr lang="en-SG" sz="1100" i="1" dirty="0">
                  <a:latin typeface="Calibri Light" panose="020F0302020204030204" pitchFamily="34" charset="0"/>
                  <a:cs typeface="Calibri Light" panose="020F0302020204030204" pitchFamily="34" charset="0"/>
                </a:rPr>
                <a:t>a.k.a. Ice, Glass, Speed, </a:t>
              </a:r>
              <a:r>
                <a:rPr lang="en-SG" sz="1100" i="1" dirty="0" err="1">
                  <a:latin typeface="Calibri Light" panose="020F0302020204030204" pitchFamily="34" charset="0"/>
                  <a:cs typeface="Calibri Light" panose="020F0302020204030204" pitchFamily="34" charset="0"/>
                </a:rPr>
                <a:t>Ya</a:t>
              </a:r>
              <a:r>
                <a:rPr lang="en-SG" sz="1100" i="1" dirty="0">
                  <a:latin typeface="Calibri Light" panose="020F0302020204030204" pitchFamily="34" charset="0"/>
                  <a:cs typeface="Calibri Light" panose="020F0302020204030204" pitchFamily="34" charset="0"/>
                </a:rPr>
                <a:t> Ba, Shabu</a:t>
              </a:r>
            </a:p>
          </p:txBody>
        </p:sp>
      </p:grpSp>
      <p:pic>
        <p:nvPicPr>
          <p:cNvPr id="19" name="Picture 6">
            <a:extLst>
              <a:ext uri="{FF2B5EF4-FFF2-40B4-BE49-F238E27FC236}">
                <a16:creationId xmlns:a16="http://schemas.microsoft.com/office/drawing/2014/main" id="{79E8922D-AE7B-3EA1-71C7-A65C28AF10E2}"/>
              </a:ext>
            </a:extLst>
          </p:cNvPr>
          <p:cNvPicPr>
            <a:picLocks noChangeAspect="1"/>
          </p:cNvPicPr>
          <p:nvPr/>
        </p:nvPicPr>
        <p:blipFill>
          <a:blip r:embed="rId13"/>
          <a:srcRect l="13666" t="854" r="7292" b="7048"/>
          <a:stretch>
            <a:fillRect/>
          </a:stretch>
        </p:blipFill>
        <p:spPr>
          <a:xfrm>
            <a:off x="1405286" y="4424199"/>
            <a:ext cx="1756093" cy="1363253"/>
          </a:xfrm>
          <a:prstGeom prst="rect">
            <a:avLst/>
          </a:prstGeom>
        </p:spPr>
      </p:pic>
      <p:sp>
        <p:nvSpPr>
          <p:cNvPr id="22" name="Slide Number Placeholder 21">
            <a:extLst>
              <a:ext uri="{FF2B5EF4-FFF2-40B4-BE49-F238E27FC236}">
                <a16:creationId xmlns:a16="http://schemas.microsoft.com/office/drawing/2014/main" id="{A54FE7ED-14EC-CD90-F500-14AD2D824642}"/>
              </a:ext>
            </a:extLst>
          </p:cNvPr>
          <p:cNvSpPr>
            <a:spLocks noGrp="1"/>
          </p:cNvSpPr>
          <p:nvPr>
            <p:ph type="sldNum" sz="quarter" idx="12"/>
          </p:nvPr>
        </p:nvSpPr>
        <p:spPr/>
        <p:txBody>
          <a:bodyPr/>
          <a:lstStyle/>
          <a:p>
            <a:fld id="{76A2B3B5-49C0-48EE-87F6-742257CCDE1D}" type="slidenum">
              <a:rPr lang="en-SG" smtClean="0"/>
              <a:t>10</a:t>
            </a:fld>
            <a:endParaRPr lang="en-SG"/>
          </a:p>
        </p:txBody>
      </p:sp>
    </p:spTree>
    <p:extLst>
      <p:ext uri="{BB962C8B-B14F-4D97-AF65-F5344CB8AC3E}">
        <p14:creationId xmlns:p14="http://schemas.microsoft.com/office/powerpoint/2010/main" val="1457385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C34818EE-9A26-50EB-3080-13A75D4302A1}"/>
              </a:ext>
            </a:extLst>
          </p:cNvPr>
          <p:cNvGrpSpPr/>
          <p:nvPr/>
        </p:nvGrpSpPr>
        <p:grpSpPr>
          <a:xfrm>
            <a:off x="0" y="6429081"/>
            <a:ext cx="12192000" cy="434006"/>
            <a:chOff x="0" y="0"/>
            <a:chExt cx="3705002" cy="264446"/>
          </a:xfrm>
        </p:grpSpPr>
        <p:sp>
          <p:nvSpPr>
            <p:cNvPr id="5" name="Freeform 5">
              <a:extLst>
                <a:ext uri="{FF2B5EF4-FFF2-40B4-BE49-F238E27FC236}">
                  <a16:creationId xmlns:a16="http://schemas.microsoft.com/office/drawing/2014/main" id="{28D1F48E-B2AA-A89E-D53D-31344B492F20}"/>
                </a:ext>
              </a:extLst>
            </p:cNvPr>
            <p:cNvSpPr/>
            <p:nvPr/>
          </p:nvSpPr>
          <p:spPr>
            <a:xfrm>
              <a:off x="0" y="0"/>
              <a:ext cx="3705002" cy="264446"/>
            </a:xfrm>
            <a:custGeom>
              <a:avLst/>
              <a:gdLst/>
              <a:ahLst/>
              <a:cxnLst/>
              <a:rect l="l" t="t" r="r" b="b"/>
              <a:pathLst>
                <a:path w="3705002" h="264446">
                  <a:moveTo>
                    <a:pt x="0" y="0"/>
                  </a:moveTo>
                  <a:lnTo>
                    <a:pt x="3705002" y="0"/>
                  </a:lnTo>
                  <a:lnTo>
                    <a:pt x="3705002" y="264446"/>
                  </a:lnTo>
                  <a:lnTo>
                    <a:pt x="0" y="264446"/>
                  </a:lnTo>
                  <a:close/>
                </a:path>
              </a:pathLst>
            </a:custGeom>
            <a:solidFill>
              <a:srgbClr val="253439"/>
            </a:solidFill>
          </p:spPr>
        </p:sp>
        <p:sp>
          <p:nvSpPr>
            <p:cNvPr id="6" name="TextBox 6">
              <a:extLst>
                <a:ext uri="{FF2B5EF4-FFF2-40B4-BE49-F238E27FC236}">
                  <a16:creationId xmlns:a16="http://schemas.microsoft.com/office/drawing/2014/main" id="{62DFFAD0-5C63-A702-BB7B-E23A3D42BDD8}"/>
                </a:ext>
              </a:extLst>
            </p:cNvPr>
            <p:cNvSpPr txBox="1"/>
            <p:nvPr/>
          </p:nvSpPr>
          <p:spPr>
            <a:xfrm>
              <a:off x="0" y="-38100"/>
              <a:ext cx="812800" cy="850900"/>
            </a:xfrm>
            <a:prstGeom prst="rect">
              <a:avLst/>
            </a:prstGeom>
          </p:spPr>
          <p:txBody>
            <a:bodyPr lIns="48876" tIns="48876" rIns="48876" bIns="48876" rtlCol="0" anchor="ctr"/>
            <a:lstStyle/>
            <a:p>
              <a:pPr algn="ctr">
                <a:lnSpc>
                  <a:spcPts val="1885"/>
                </a:lnSpc>
                <a:spcBef>
                  <a:spcPct val="0"/>
                </a:spcBef>
              </a:pPr>
              <a:endParaRPr/>
            </a:p>
          </p:txBody>
        </p:sp>
      </p:grpSp>
      <p:sp>
        <p:nvSpPr>
          <p:cNvPr id="2" name="Title 1">
            <a:extLst>
              <a:ext uri="{FF2B5EF4-FFF2-40B4-BE49-F238E27FC236}">
                <a16:creationId xmlns:a16="http://schemas.microsoft.com/office/drawing/2014/main" id="{B58F5C70-05F0-6975-346B-237928230340}"/>
              </a:ext>
            </a:extLst>
          </p:cNvPr>
          <p:cNvSpPr>
            <a:spLocks noGrp="1"/>
          </p:cNvSpPr>
          <p:nvPr>
            <p:ph type="title"/>
          </p:nvPr>
        </p:nvSpPr>
        <p:spPr/>
        <p:txBody>
          <a:bodyPr/>
          <a:lstStyle/>
          <a:p>
            <a:r>
              <a:rPr lang="en-SG" dirty="0">
                <a:latin typeface="Franklin Gothic Medium" panose="020B0603020102020204" pitchFamily="34" charset="0"/>
              </a:rPr>
              <a:t>COMMONLY ABUSED DRUGS </a:t>
            </a:r>
            <a:br>
              <a:rPr lang="en-SG" dirty="0">
                <a:latin typeface="Franklin Gothic Medium" panose="020B0603020102020204" pitchFamily="34" charset="0"/>
              </a:rPr>
            </a:br>
            <a:r>
              <a:rPr lang="en-SG" dirty="0">
                <a:latin typeface="Franklin Gothic Medium" panose="020B0603020102020204" pitchFamily="34" charset="0"/>
              </a:rPr>
              <a:t>AND THEIR EFFECTS</a:t>
            </a:r>
          </a:p>
        </p:txBody>
      </p:sp>
      <p:pic>
        <p:nvPicPr>
          <p:cNvPr id="10" name="Picture 2">
            <a:extLst>
              <a:ext uri="{FF2B5EF4-FFF2-40B4-BE49-F238E27FC236}">
                <a16:creationId xmlns:a16="http://schemas.microsoft.com/office/drawing/2014/main" id="{4A670BC2-C82B-6F74-F791-E64B917034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0351641" y="-1249443"/>
            <a:ext cx="2909455" cy="3237223"/>
          </a:xfrm>
          <a:prstGeom prst="rect">
            <a:avLst/>
          </a:prstGeom>
        </p:spPr>
      </p:pic>
      <p:grpSp>
        <p:nvGrpSpPr>
          <p:cNvPr id="21" name="Group 20">
            <a:extLst>
              <a:ext uri="{FF2B5EF4-FFF2-40B4-BE49-F238E27FC236}">
                <a16:creationId xmlns:a16="http://schemas.microsoft.com/office/drawing/2014/main" id="{4A5FFBBB-FE07-EF29-A92C-D54CA329B586}"/>
              </a:ext>
            </a:extLst>
          </p:cNvPr>
          <p:cNvGrpSpPr/>
          <p:nvPr/>
        </p:nvGrpSpPr>
        <p:grpSpPr>
          <a:xfrm>
            <a:off x="917172" y="1879740"/>
            <a:ext cx="9093603" cy="3037034"/>
            <a:chOff x="917172" y="1879740"/>
            <a:chExt cx="9093603" cy="3037034"/>
          </a:xfrm>
        </p:grpSpPr>
        <p:grpSp>
          <p:nvGrpSpPr>
            <p:cNvPr id="18" name="Group 17">
              <a:extLst>
                <a:ext uri="{FF2B5EF4-FFF2-40B4-BE49-F238E27FC236}">
                  <a16:creationId xmlns:a16="http://schemas.microsoft.com/office/drawing/2014/main" id="{DB69520E-B442-DBDB-8D9A-BB6C2CBB8F99}"/>
                </a:ext>
              </a:extLst>
            </p:cNvPr>
            <p:cNvGrpSpPr/>
            <p:nvPr/>
          </p:nvGrpSpPr>
          <p:grpSpPr>
            <a:xfrm>
              <a:off x="917172" y="1879740"/>
              <a:ext cx="9093603" cy="3037034"/>
              <a:chOff x="983847" y="2479740"/>
              <a:chExt cx="8128000" cy="2846289"/>
            </a:xfrm>
          </p:grpSpPr>
          <p:graphicFrame>
            <p:nvGraphicFramePr>
              <p:cNvPr id="14" name="Diagram 13">
                <a:extLst>
                  <a:ext uri="{FF2B5EF4-FFF2-40B4-BE49-F238E27FC236}">
                    <a16:creationId xmlns:a16="http://schemas.microsoft.com/office/drawing/2014/main" id="{53DDF6C5-58FE-E8F8-268B-0BA5FF8A0933}"/>
                  </a:ext>
                </a:extLst>
              </p:cNvPr>
              <p:cNvGraphicFramePr/>
              <p:nvPr>
                <p:extLst>
                  <p:ext uri="{D42A27DB-BD31-4B8C-83A1-F6EECF244321}">
                    <p14:modId xmlns:p14="http://schemas.microsoft.com/office/powerpoint/2010/main" val="2072669089"/>
                  </p:ext>
                </p:extLst>
              </p:nvPr>
            </p:nvGraphicFramePr>
            <p:xfrm>
              <a:off x="983847" y="2479740"/>
              <a:ext cx="8128000" cy="28462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6" name="Picture 13">
                <a:extLst>
                  <a:ext uri="{FF2B5EF4-FFF2-40B4-BE49-F238E27FC236}">
                    <a16:creationId xmlns:a16="http://schemas.microsoft.com/office/drawing/2014/main" id="{A3602D57-7260-7D07-01B6-8A5352C5ABF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873606" y="2684023"/>
                <a:ext cx="500824" cy="492061"/>
              </a:xfrm>
              <a:prstGeom prst="rect">
                <a:avLst/>
              </a:prstGeom>
              <a:effectLst/>
            </p:spPr>
          </p:pic>
          <p:pic>
            <p:nvPicPr>
              <p:cNvPr id="17" name="Picture 10">
                <a:extLst>
                  <a:ext uri="{FF2B5EF4-FFF2-40B4-BE49-F238E27FC236}">
                    <a16:creationId xmlns:a16="http://schemas.microsoft.com/office/drawing/2014/main" id="{9B00127B-9442-0145-8B4B-BEF75E57A76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706257" y="2652192"/>
                <a:ext cx="445654" cy="495859"/>
              </a:xfrm>
              <a:prstGeom prst="rect">
                <a:avLst/>
              </a:prstGeom>
              <a:effectLst/>
            </p:spPr>
          </p:pic>
        </p:grpSp>
        <p:sp>
          <p:nvSpPr>
            <p:cNvPr id="20" name="TextBox 19">
              <a:extLst>
                <a:ext uri="{FF2B5EF4-FFF2-40B4-BE49-F238E27FC236}">
                  <a16:creationId xmlns:a16="http://schemas.microsoft.com/office/drawing/2014/main" id="{4FA30707-E8A0-0D12-EA85-F86B621027D1}"/>
                </a:ext>
              </a:extLst>
            </p:cNvPr>
            <p:cNvSpPr txBox="1"/>
            <p:nvPr/>
          </p:nvSpPr>
          <p:spPr>
            <a:xfrm>
              <a:off x="1014063" y="2462033"/>
              <a:ext cx="2577950" cy="261610"/>
            </a:xfrm>
            <a:prstGeom prst="rect">
              <a:avLst/>
            </a:prstGeom>
            <a:noFill/>
          </p:spPr>
          <p:txBody>
            <a:bodyPr wrap="none" rtlCol="0">
              <a:spAutoFit/>
            </a:bodyPr>
            <a:lstStyle/>
            <a:p>
              <a:r>
                <a:rPr lang="en-SG" sz="1100" i="1" dirty="0">
                  <a:latin typeface="Calibri Light" panose="020F0302020204030204" pitchFamily="34" charset="0"/>
                  <a:cs typeface="Calibri Light" panose="020F0302020204030204" pitchFamily="34" charset="0"/>
                </a:rPr>
                <a:t>a.k.a. Marijuana, Pot, Grass, </a:t>
              </a:r>
              <a:r>
                <a:rPr lang="en-SG" sz="1100" i="1" dirty="0" err="1">
                  <a:latin typeface="Calibri Light" panose="020F0302020204030204" pitchFamily="34" charset="0"/>
                  <a:cs typeface="Calibri Light" panose="020F0302020204030204" pitchFamily="34" charset="0"/>
                </a:rPr>
                <a:t>Ganja</a:t>
              </a:r>
              <a:r>
                <a:rPr lang="en-SG" sz="1100" i="1" dirty="0">
                  <a:latin typeface="Calibri Light" panose="020F0302020204030204" pitchFamily="34" charset="0"/>
                  <a:cs typeface="Calibri Light" panose="020F0302020204030204" pitchFamily="34" charset="0"/>
                </a:rPr>
                <a:t>, Weed</a:t>
              </a:r>
            </a:p>
          </p:txBody>
        </p:sp>
      </p:grpSp>
      <p:sp>
        <p:nvSpPr>
          <p:cNvPr id="4" name="Slide Number Placeholder 3">
            <a:extLst>
              <a:ext uri="{FF2B5EF4-FFF2-40B4-BE49-F238E27FC236}">
                <a16:creationId xmlns:a16="http://schemas.microsoft.com/office/drawing/2014/main" id="{D0378DE6-4C48-7D4F-BD1C-8A22441C9447}"/>
              </a:ext>
            </a:extLst>
          </p:cNvPr>
          <p:cNvSpPr>
            <a:spLocks noGrp="1"/>
          </p:cNvSpPr>
          <p:nvPr>
            <p:ph type="sldNum" sz="quarter" idx="12"/>
          </p:nvPr>
        </p:nvSpPr>
        <p:spPr/>
        <p:txBody>
          <a:bodyPr/>
          <a:lstStyle/>
          <a:p>
            <a:fld id="{76A2B3B5-49C0-48EE-87F6-742257CCDE1D}" type="slidenum">
              <a:rPr lang="en-SG" smtClean="0"/>
              <a:t>11</a:t>
            </a:fld>
            <a:endParaRPr lang="en-SG"/>
          </a:p>
        </p:txBody>
      </p:sp>
      <p:pic>
        <p:nvPicPr>
          <p:cNvPr id="53" name="Picture 16">
            <a:extLst>
              <a:ext uri="{FF2B5EF4-FFF2-40B4-BE49-F238E27FC236}">
                <a16:creationId xmlns:a16="http://schemas.microsoft.com/office/drawing/2014/main" id="{7ADEEFE8-05CB-ED6B-5B0A-BF0DF90442EF}"/>
              </a:ext>
            </a:extLst>
          </p:cNvPr>
          <p:cNvPicPr>
            <a:picLocks noChangeAspect="1"/>
          </p:cNvPicPr>
          <p:nvPr/>
        </p:nvPicPr>
        <p:blipFill>
          <a:blip r:embed="rId13"/>
          <a:srcRect t="4184" b="4377"/>
          <a:stretch>
            <a:fillRect/>
          </a:stretch>
        </p:blipFill>
        <p:spPr>
          <a:xfrm>
            <a:off x="529266" y="4990794"/>
            <a:ext cx="1850056" cy="1337364"/>
          </a:xfrm>
          <a:prstGeom prst="rect">
            <a:avLst/>
          </a:prstGeom>
        </p:spPr>
      </p:pic>
      <p:pic>
        <p:nvPicPr>
          <p:cNvPr id="54" name="Picture 31">
            <a:extLst>
              <a:ext uri="{FF2B5EF4-FFF2-40B4-BE49-F238E27FC236}">
                <a16:creationId xmlns:a16="http://schemas.microsoft.com/office/drawing/2014/main" id="{13AA44F4-9BB6-94F3-2D68-B0ACA128342C}"/>
              </a:ext>
            </a:extLst>
          </p:cNvPr>
          <p:cNvPicPr>
            <a:picLocks noChangeAspect="1"/>
          </p:cNvPicPr>
          <p:nvPr/>
        </p:nvPicPr>
        <p:blipFill>
          <a:blip r:embed="rId14"/>
          <a:srcRect t="2099" b="3495"/>
          <a:stretch>
            <a:fillRect/>
          </a:stretch>
        </p:blipFill>
        <p:spPr>
          <a:xfrm>
            <a:off x="2419997" y="4990794"/>
            <a:ext cx="1618048" cy="1337364"/>
          </a:xfrm>
          <a:prstGeom prst="rect">
            <a:avLst/>
          </a:prstGeom>
        </p:spPr>
      </p:pic>
    </p:spTree>
    <p:extLst>
      <p:ext uri="{BB962C8B-B14F-4D97-AF65-F5344CB8AC3E}">
        <p14:creationId xmlns:p14="http://schemas.microsoft.com/office/powerpoint/2010/main" val="1538637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C32D6D3E-6D12-6AC9-9887-6A535851D4ED}"/>
              </a:ext>
            </a:extLst>
          </p:cNvPr>
          <p:cNvGrpSpPr/>
          <p:nvPr/>
        </p:nvGrpSpPr>
        <p:grpSpPr>
          <a:xfrm>
            <a:off x="0" y="6429081"/>
            <a:ext cx="12192000" cy="434006"/>
            <a:chOff x="0" y="0"/>
            <a:chExt cx="3705002" cy="264446"/>
          </a:xfrm>
        </p:grpSpPr>
        <p:sp>
          <p:nvSpPr>
            <p:cNvPr id="6" name="Freeform 5">
              <a:extLst>
                <a:ext uri="{FF2B5EF4-FFF2-40B4-BE49-F238E27FC236}">
                  <a16:creationId xmlns:a16="http://schemas.microsoft.com/office/drawing/2014/main" id="{C9F62B3F-A1EA-9E32-67C7-A1F7D5F3B1A9}"/>
                </a:ext>
              </a:extLst>
            </p:cNvPr>
            <p:cNvSpPr/>
            <p:nvPr/>
          </p:nvSpPr>
          <p:spPr>
            <a:xfrm>
              <a:off x="0" y="0"/>
              <a:ext cx="3705002" cy="264446"/>
            </a:xfrm>
            <a:custGeom>
              <a:avLst/>
              <a:gdLst/>
              <a:ahLst/>
              <a:cxnLst/>
              <a:rect l="l" t="t" r="r" b="b"/>
              <a:pathLst>
                <a:path w="3705002" h="264446">
                  <a:moveTo>
                    <a:pt x="0" y="0"/>
                  </a:moveTo>
                  <a:lnTo>
                    <a:pt x="3705002" y="0"/>
                  </a:lnTo>
                  <a:lnTo>
                    <a:pt x="3705002" y="264446"/>
                  </a:lnTo>
                  <a:lnTo>
                    <a:pt x="0" y="264446"/>
                  </a:lnTo>
                  <a:close/>
                </a:path>
              </a:pathLst>
            </a:custGeom>
            <a:solidFill>
              <a:srgbClr val="253439"/>
            </a:solidFill>
          </p:spPr>
        </p:sp>
        <p:sp>
          <p:nvSpPr>
            <p:cNvPr id="11" name="TextBox 6">
              <a:extLst>
                <a:ext uri="{FF2B5EF4-FFF2-40B4-BE49-F238E27FC236}">
                  <a16:creationId xmlns:a16="http://schemas.microsoft.com/office/drawing/2014/main" id="{F9DD9995-07AE-863E-5546-4D4408A0901B}"/>
                </a:ext>
              </a:extLst>
            </p:cNvPr>
            <p:cNvSpPr txBox="1"/>
            <p:nvPr/>
          </p:nvSpPr>
          <p:spPr>
            <a:xfrm>
              <a:off x="0" y="-38100"/>
              <a:ext cx="812800" cy="850900"/>
            </a:xfrm>
            <a:prstGeom prst="rect">
              <a:avLst/>
            </a:prstGeom>
          </p:spPr>
          <p:txBody>
            <a:bodyPr lIns="48876" tIns="48876" rIns="48876" bIns="48876" rtlCol="0" anchor="ctr"/>
            <a:lstStyle/>
            <a:p>
              <a:pPr algn="ctr">
                <a:lnSpc>
                  <a:spcPts val="1885"/>
                </a:lnSpc>
                <a:spcBef>
                  <a:spcPct val="0"/>
                </a:spcBef>
              </a:pPr>
              <a:endParaRPr/>
            </a:p>
          </p:txBody>
        </p:sp>
      </p:grpSp>
      <p:sp>
        <p:nvSpPr>
          <p:cNvPr id="2" name="Title 1">
            <a:extLst>
              <a:ext uri="{FF2B5EF4-FFF2-40B4-BE49-F238E27FC236}">
                <a16:creationId xmlns:a16="http://schemas.microsoft.com/office/drawing/2014/main" id="{B58F5C70-05F0-6975-346B-237928230340}"/>
              </a:ext>
            </a:extLst>
          </p:cNvPr>
          <p:cNvSpPr>
            <a:spLocks noGrp="1"/>
          </p:cNvSpPr>
          <p:nvPr>
            <p:ph type="title"/>
          </p:nvPr>
        </p:nvSpPr>
        <p:spPr/>
        <p:txBody>
          <a:bodyPr/>
          <a:lstStyle/>
          <a:p>
            <a:r>
              <a:rPr lang="en-SG" dirty="0">
                <a:latin typeface="Franklin Gothic Medium" panose="020B0603020102020204" pitchFamily="34" charset="0"/>
              </a:rPr>
              <a:t>COMMONLY ABUSED DRUGS </a:t>
            </a:r>
            <a:br>
              <a:rPr lang="en-SG" dirty="0">
                <a:latin typeface="Franklin Gothic Medium" panose="020B0603020102020204" pitchFamily="34" charset="0"/>
              </a:rPr>
            </a:br>
            <a:r>
              <a:rPr lang="en-SG" dirty="0">
                <a:latin typeface="Franklin Gothic Medium" panose="020B0603020102020204" pitchFamily="34" charset="0"/>
              </a:rPr>
              <a:t>AND THEIR EFFECTS</a:t>
            </a:r>
          </a:p>
        </p:txBody>
      </p:sp>
      <p:pic>
        <p:nvPicPr>
          <p:cNvPr id="10" name="Picture 2">
            <a:extLst>
              <a:ext uri="{FF2B5EF4-FFF2-40B4-BE49-F238E27FC236}">
                <a16:creationId xmlns:a16="http://schemas.microsoft.com/office/drawing/2014/main" id="{4A670BC2-C82B-6F74-F791-E64B917034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0351641" y="-1249443"/>
            <a:ext cx="2909455" cy="3237223"/>
          </a:xfrm>
          <a:prstGeom prst="rect">
            <a:avLst/>
          </a:prstGeom>
        </p:spPr>
      </p:pic>
      <p:grpSp>
        <p:nvGrpSpPr>
          <p:cNvPr id="21" name="Group 20">
            <a:extLst>
              <a:ext uri="{FF2B5EF4-FFF2-40B4-BE49-F238E27FC236}">
                <a16:creationId xmlns:a16="http://schemas.microsoft.com/office/drawing/2014/main" id="{4A5FFBBB-FE07-EF29-A92C-D54CA329B586}"/>
              </a:ext>
            </a:extLst>
          </p:cNvPr>
          <p:cNvGrpSpPr/>
          <p:nvPr/>
        </p:nvGrpSpPr>
        <p:grpSpPr>
          <a:xfrm>
            <a:off x="917172" y="1879740"/>
            <a:ext cx="9093603" cy="3037034"/>
            <a:chOff x="917172" y="1879740"/>
            <a:chExt cx="9093603" cy="3037034"/>
          </a:xfrm>
        </p:grpSpPr>
        <p:grpSp>
          <p:nvGrpSpPr>
            <p:cNvPr id="18" name="Group 17">
              <a:extLst>
                <a:ext uri="{FF2B5EF4-FFF2-40B4-BE49-F238E27FC236}">
                  <a16:creationId xmlns:a16="http://schemas.microsoft.com/office/drawing/2014/main" id="{DB69520E-B442-DBDB-8D9A-BB6C2CBB8F99}"/>
                </a:ext>
              </a:extLst>
            </p:cNvPr>
            <p:cNvGrpSpPr/>
            <p:nvPr/>
          </p:nvGrpSpPr>
          <p:grpSpPr>
            <a:xfrm>
              <a:off x="917172" y="1879740"/>
              <a:ext cx="9093603" cy="3037034"/>
              <a:chOff x="983847" y="2479740"/>
              <a:chExt cx="8128000" cy="2846289"/>
            </a:xfrm>
          </p:grpSpPr>
          <p:graphicFrame>
            <p:nvGraphicFramePr>
              <p:cNvPr id="14" name="Diagram 13">
                <a:extLst>
                  <a:ext uri="{FF2B5EF4-FFF2-40B4-BE49-F238E27FC236}">
                    <a16:creationId xmlns:a16="http://schemas.microsoft.com/office/drawing/2014/main" id="{53DDF6C5-58FE-E8F8-268B-0BA5FF8A0933}"/>
                  </a:ext>
                </a:extLst>
              </p:cNvPr>
              <p:cNvGraphicFramePr/>
              <p:nvPr>
                <p:extLst>
                  <p:ext uri="{D42A27DB-BD31-4B8C-83A1-F6EECF244321}">
                    <p14:modId xmlns:p14="http://schemas.microsoft.com/office/powerpoint/2010/main" val="1471009858"/>
                  </p:ext>
                </p:extLst>
              </p:nvPr>
            </p:nvGraphicFramePr>
            <p:xfrm>
              <a:off x="983847" y="2479740"/>
              <a:ext cx="8128000" cy="28462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6" name="Picture 13">
                <a:extLst>
                  <a:ext uri="{FF2B5EF4-FFF2-40B4-BE49-F238E27FC236}">
                    <a16:creationId xmlns:a16="http://schemas.microsoft.com/office/drawing/2014/main" id="{A3602D57-7260-7D07-01B6-8A5352C5ABF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873606" y="2684023"/>
                <a:ext cx="500824" cy="492061"/>
              </a:xfrm>
              <a:prstGeom prst="rect">
                <a:avLst/>
              </a:prstGeom>
            </p:spPr>
          </p:pic>
          <p:pic>
            <p:nvPicPr>
              <p:cNvPr id="17" name="Picture 10">
                <a:extLst>
                  <a:ext uri="{FF2B5EF4-FFF2-40B4-BE49-F238E27FC236}">
                    <a16:creationId xmlns:a16="http://schemas.microsoft.com/office/drawing/2014/main" id="{9B00127B-9442-0145-8B4B-BEF75E57A76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706257" y="2652192"/>
                <a:ext cx="445654" cy="495859"/>
              </a:xfrm>
              <a:prstGeom prst="rect">
                <a:avLst/>
              </a:prstGeom>
            </p:spPr>
          </p:pic>
        </p:grpSp>
        <p:sp>
          <p:nvSpPr>
            <p:cNvPr id="20" name="TextBox 19">
              <a:extLst>
                <a:ext uri="{FF2B5EF4-FFF2-40B4-BE49-F238E27FC236}">
                  <a16:creationId xmlns:a16="http://schemas.microsoft.com/office/drawing/2014/main" id="{4FA30707-E8A0-0D12-EA85-F86B621027D1}"/>
                </a:ext>
              </a:extLst>
            </p:cNvPr>
            <p:cNvSpPr txBox="1"/>
            <p:nvPr/>
          </p:nvSpPr>
          <p:spPr>
            <a:xfrm>
              <a:off x="1039503" y="2399240"/>
              <a:ext cx="2465740" cy="261610"/>
            </a:xfrm>
            <a:prstGeom prst="rect">
              <a:avLst/>
            </a:prstGeom>
            <a:noFill/>
          </p:spPr>
          <p:txBody>
            <a:bodyPr wrap="none" rtlCol="0">
              <a:spAutoFit/>
            </a:bodyPr>
            <a:lstStyle/>
            <a:p>
              <a:r>
                <a:rPr lang="en-SG" sz="1100" i="1" dirty="0">
                  <a:latin typeface="Calibri Light" panose="020F0302020204030204" pitchFamily="34" charset="0"/>
                  <a:cs typeface="Calibri Light" panose="020F0302020204030204" pitchFamily="34" charset="0"/>
                </a:rPr>
                <a:t>a.k.a. White, Smack, Junk, Powder, </a:t>
              </a:r>
              <a:r>
                <a:rPr lang="en-SG" sz="1100" i="1" dirty="0" err="1">
                  <a:latin typeface="Calibri Light" panose="020F0302020204030204" pitchFamily="34" charset="0"/>
                  <a:cs typeface="Calibri Light" panose="020F0302020204030204" pitchFamily="34" charset="0"/>
                </a:rPr>
                <a:t>Ubat</a:t>
              </a:r>
              <a:endParaRPr lang="en-SG" sz="1100" i="1" dirty="0">
                <a:latin typeface="Calibri Light" panose="020F0302020204030204" pitchFamily="34" charset="0"/>
                <a:cs typeface="Calibri Light" panose="020F0302020204030204" pitchFamily="34" charset="0"/>
              </a:endParaRPr>
            </a:p>
          </p:txBody>
        </p:sp>
      </p:grpSp>
      <p:sp>
        <p:nvSpPr>
          <p:cNvPr id="4" name="Slide Number Placeholder 3">
            <a:extLst>
              <a:ext uri="{FF2B5EF4-FFF2-40B4-BE49-F238E27FC236}">
                <a16:creationId xmlns:a16="http://schemas.microsoft.com/office/drawing/2014/main" id="{32D58F7D-96D8-F6B0-7BE8-C72A7A6FE7CE}"/>
              </a:ext>
            </a:extLst>
          </p:cNvPr>
          <p:cNvSpPr>
            <a:spLocks noGrp="1"/>
          </p:cNvSpPr>
          <p:nvPr>
            <p:ph type="sldNum" sz="quarter" idx="12"/>
          </p:nvPr>
        </p:nvSpPr>
        <p:spPr/>
        <p:txBody>
          <a:bodyPr/>
          <a:lstStyle/>
          <a:p>
            <a:fld id="{76A2B3B5-49C0-48EE-87F6-742257CCDE1D}" type="slidenum">
              <a:rPr lang="en-SG" smtClean="0"/>
              <a:t>12</a:t>
            </a:fld>
            <a:endParaRPr lang="en-SG"/>
          </a:p>
        </p:txBody>
      </p:sp>
      <p:pic>
        <p:nvPicPr>
          <p:cNvPr id="5" name="Picture 14">
            <a:extLst>
              <a:ext uri="{FF2B5EF4-FFF2-40B4-BE49-F238E27FC236}">
                <a16:creationId xmlns:a16="http://schemas.microsoft.com/office/drawing/2014/main" id="{2F16CA23-2F1E-5B0B-87DE-A1ED839ED5B1}"/>
              </a:ext>
            </a:extLst>
          </p:cNvPr>
          <p:cNvPicPr>
            <a:picLocks noChangeAspect="1"/>
          </p:cNvPicPr>
          <p:nvPr/>
        </p:nvPicPr>
        <p:blipFill>
          <a:blip r:embed="rId13"/>
          <a:srcRect/>
          <a:stretch>
            <a:fillRect/>
          </a:stretch>
        </p:blipFill>
        <p:spPr>
          <a:xfrm>
            <a:off x="1130955" y="4154668"/>
            <a:ext cx="2374288" cy="1595598"/>
          </a:xfrm>
          <a:prstGeom prst="rect">
            <a:avLst/>
          </a:prstGeom>
        </p:spPr>
      </p:pic>
    </p:spTree>
    <p:extLst>
      <p:ext uri="{BB962C8B-B14F-4D97-AF65-F5344CB8AC3E}">
        <p14:creationId xmlns:p14="http://schemas.microsoft.com/office/powerpoint/2010/main" val="741198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8201656D-2BB6-0F5C-17C3-4DC7FF357536}"/>
              </a:ext>
            </a:extLst>
          </p:cNvPr>
          <p:cNvGrpSpPr/>
          <p:nvPr/>
        </p:nvGrpSpPr>
        <p:grpSpPr>
          <a:xfrm>
            <a:off x="0" y="6429081"/>
            <a:ext cx="12192000" cy="434006"/>
            <a:chOff x="0" y="0"/>
            <a:chExt cx="3705002" cy="264446"/>
          </a:xfrm>
        </p:grpSpPr>
        <p:sp>
          <p:nvSpPr>
            <p:cNvPr id="6" name="Freeform 5">
              <a:extLst>
                <a:ext uri="{FF2B5EF4-FFF2-40B4-BE49-F238E27FC236}">
                  <a16:creationId xmlns:a16="http://schemas.microsoft.com/office/drawing/2014/main" id="{C04B5E63-996F-7882-749F-17F3812DC72B}"/>
                </a:ext>
              </a:extLst>
            </p:cNvPr>
            <p:cNvSpPr/>
            <p:nvPr/>
          </p:nvSpPr>
          <p:spPr>
            <a:xfrm>
              <a:off x="0" y="0"/>
              <a:ext cx="3705002" cy="264446"/>
            </a:xfrm>
            <a:custGeom>
              <a:avLst/>
              <a:gdLst/>
              <a:ahLst/>
              <a:cxnLst/>
              <a:rect l="l" t="t" r="r" b="b"/>
              <a:pathLst>
                <a:path w="3705002" h="264446">
                  <a:moveTo>
                    <a:pt x="0" y="0"/>
                  </a:moveTo>
                  <a:lnTo>
                    <a:pt x="3705002" y="0"/>
                  </a:lnTo>
                  <a:lnTo>
                    <a:pt x="3705002" y="264446"/>
                  </a:lnTo>
                  <a:lnTo>
                    <a:pt x="0" y="264446"/>
                  </a:lnTo>
                  <a:close/>
                </a:path>
              </a:pathLst>
            </a:custGeom>
            <a:solidFill>
              <a:srgbClr val="253439"/>
            </a:solidFill>
          </p:spPr>
        </p:sp>
        <p:sp>
          <p:nvSpPr>
            <p:cNvPr id="11" name="TextBox 6">
              <a:extLst>
                <a:ext uri="{FF2B5EF4-FFF2-40B4-BE49-F238E27FC236}">
                  <a16:creationId xmlns:a16="http://schemas.microsoft.com/office/drawing/2014/main" id="{14826232-F814-9284-8F55-13C3AB17342F}"/>
                </a:ext>
              </a:extLst>
            </p:cNvPr>
            <p:cNvSpPr txBox="1"/>
            <p:nvPr/>
          </p:nvSpPr>
          <p:spPr>
            <a:xfrm>
              <a:off x="0" y="-38100"/>
              <a:ext cx="812800" cy="850900"/>
            </a:xfrm>
            <a:prstGeom prst="rect">
              <a:avLst/>
            </a:prstGeom>
          </p:spPr>
          <p:txBody>
            <a:bodyPr lIns="48876" tIns="48876" rIns="48876" bIns="48876" rtlCol="0" anchor="ctr"/>
            <a:lstStyle/>
            <a:p>
              <a:pPr algn="ctr">
                <a:lnSpc>
                  <a:spcPts val="1885"/>
                </a:lnSpc>
                <a:spcBef>
                  <a:spcPct val="0"/>
                </a:spcBef>
              </a:pPr>
              <a:endParaRPr/>
            </a:p>
          </p:txBody>
        </p:sp>
      </p:grpSp>
      <p:sp>
        <p:nvSpPr>
          <p:cNvPr id="2" name="Title 1">
            <a:extLst>
              <a:ext uri="{FF2B5EF4-FFF2-40B4-BE49-F238E27FC236}">
                <a16:creationId xmlns:a16="http://schemas.microsoft.com/office/drawing/2014/main" id="{B58F5C70-05F0-6975-346B-237928230340}"/>
              </a:ext>
            </a:extLst>
          </p:cNvPr>
          <p:cNvSpPr>
            <a:spLocks noGrp="1"/>
          </p:cNvSpPr>
          <p:nvPr>
            <p:ph type="title"/>
          </p:nvPr>
        </p:nvSpPr>
        <p:spPr/>
        <p:txBody>
          <a:bodyPr/>
          <a:lstStyle/>
          <a:p>
            <a:r>
              <a:rPr lang="en-SG" dirty="0">
                <a:latin typeface="Franklin Gothic Medium" panose="020B0603020102020204" pitchFamily="34" charset="0"/>
              </a:rPr>
              <a:t>COMMONLY ABUSED DRUGS </a:t>
            </a:r>
            <a:br>
              <a:rPr lang="en-SG" dirty="0">
                <a:latin typeface="Franklin Gothic Medium" panose="020B0603020102020204" pitchFamily="34" charset="0"/>
              </a:rPr>
            </a:br>
            <a:r>
              <a:rPr lang="en-SG" dirty="0">
                <a:latin typeface="Franklin Gothic Medium" panose="020B0603020102020204" pitchFamily="34" charset="0"/>
              </a:rPr>
              <a:t>AND THEIR EFFECTS</a:t>
            </a:r>
          </a:p>
        </p:txBody>
      </p:sp>
      <p:pic>
        <p:nvPicPr>
          <p:cNvPr id="10" name="Picture 2">
            <a:extLst>
              <a:ext uri="{FF2B5EF4-FFF2-40B4-BE49-F238E27FC236}">
                <a16:creationId xmlns:a16="http://schemas.microsoft.com/office/drawing/2014/main" id="{4A670BC2-C82B-6F74-F791-E64B917034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0351641" y="-1249443"/>
            <a:ext cx="2909455" cy="3237223"/>
          </a:xfrm>
          <a:prstGeom prst="rect">
            <a:avLst/>
          </a:prstGeom>
        </p:spPr>
      </p:pic>
      <p:grpSp>
        <p:nvGrpSpPr>
          <p:cNvPr id="21" name="Group 20">
            <a:extLst>
              <a:ext uri="{FF2B5EF4-FFF2-40B4-BE49-F238E27FC236}">
                <a16:creationId xmlns:a16="http://schemas.microsoft.com/office/drawing/2014/main" id="{4A5FFBBB-FE07-EF29-A92C-D54CA329B586}"/>
              </a:ext>
            </a:extLst>
          </p:cNvPr>
          <p:cNvGrpSpPr/>
          <p:nvPr/>
        </p:nvGrpSpPr>
        <p:grpSpPr>
          <a:xfrm>
            <a:off x="917172" y="1879740"/>
            <a:ext cx="9093603" cy="3037034"/>
            <a:chOff x="917172" y="1879740"/>
            <a:chExt cx="9093603" cy="3037034"/>
          </a:xfrm>
        </p:grpSpPr>
        <p:grpSp>
          <p:nvGrpSpPr>
            <p:cNvPr id="18" name="Group 17">
              <a:extLst>
                <a:ext uri="{FF2B5EF4-FFF2-40B4-BE49-F238E27FC236}">
                  <a16:creationId xmlns:a16="http://schemas.microsoft.com/office/drawing/2014/main" id="{DB69520E-B442-DBDB-8D9A-BB6C2CBB8F99}"/>
                </a:ext>
              </a:extLst>
            </p:cNvPr>
            <p:cNvGrpSpPr/>
            <p:nvPr/>
          </p:nvGrpSpPr>
          <p:grpSpPr>
            <a:xfrm>
              <a:off x="917172" y="1879740"/>
              <a:ext cx="9093603" cy="3037034"/>
              <a:chOff x="983847" y="2479740"/>
              <a:chExt cx="8128000" cy="2846289"/>
            </a:xfrm>
          </p:grpSpPr>
          <p:graphicFrame>
            <p:nvGraphicFramePr>
              <p:cNvPr id="14" name="Diagram 13">
                <a:extLst>
                  <a:ext uri="{FF2B5EF4-FFF2-40B4-BE49-F238E27FC236}">
                    <a16:creationId xmlns:a16="http://schemas.microsoft.com/office/drawing/2014/main" id="{53DDF6C5-58FE-E8F8-268B-0BA5FF8A0933}"/>
                  </a:ext>
                </a:extLst>
              </p:cNvPr>
              <p:cNvGraphicFramePr/>
              <p:nvPr>
                <p:extLst>
                  <p:ext uri="{D42A27DB-BD31-4B8C-83A1-F6EECF244321}">
                    <p14:modId xmlns:p14="http://schemas.microsoft.com/office/powerpoint/2010/main" val="484418277"/>
                  </p:ext>
                </p:extLst>
              </p:nvPr>
            </p:nvGraphicFramePr>
            <p:xfrm>
              <a:off x="983847" y="2479740"/>
              <a:ext cx="8128000" cy="28462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6" name="Picture 13">
                <a:extLst>
                  <a:ext uri="{FF2B5EF4-FFF2-40B4-BE49-F238E27FC236}">
                    <a16:creationId xmlns:a16="http://schemas.microsoft.com/office/drawing/2014/main" id="{A3602D57-7260-7D07-01B6-8A5352C5ABF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873606" y="2684023"/>
                <a:ext cx="500824" cy="492061"/>
              </a:xfrm>
              <a:prstGeom prst="rect">
                <a:avLst/>
              </a:prstGeom>
            </p:spPr>
          </p:pic>
          <p:pic>
            <p:nvPicPr>
              <p:cNvPr id="17" name="Picture 10">
                <a:extLst>
                  <a:ext uri="{FF2B5EF4-FFF2-40B4-BE49-F238E27FC236}">
                    <a16:creationId xmlns:a16="http://schemas.microsoft.com/office/drawing/2014/main" id="{9B00127B-9442-0145-8B4B-BEF75E57A76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706257" y="2652192"/>
                <a:ext cx="445654" cy="495859"/>
              </a:xfrm>
              <a:prstGeom prst="rect">
                <a:avLst/>
              </a:prstGeom>
            </p:spPr>
          </p:pic>
        </p:grpSp>
        <p:sp>
          <p:nvSpPr>
            <p:cNvPr id="20" name="TextBox 19">
              <a:extLst>
                <a:ext uri="{FF2B5EF4-FFF2-40B4-BE49-F238E27FC236}">
                  <a16:creationId xmlns:a16="http://schemas.microsoft.com/office/drawing/2014/main" id="{4FA30707-E8A0-0D12-EA85-F86B621027D1}"/>
                </a:ext>
              </a:extLst>
            </p:cNvPr>
            <p:cNvSpPr txBox="1"/>
            <p:nvPr/>
          </p:nvSpPr>
          <p:spPr>
            <a:xfrm>
              <a:off x="962186" y="2290059"/>
              <a:ext cx="2696572" cy="261610"/>
            </a:xfrm>
            <a:prstGeom prst="rect">
              <a:avLst/>
            </a:prstGeom>
            <a:noFill/>
          </p:spPr>
          <p:txBody>
            <a:bodyPr wrap="none" rtlCol="0">
              <a:spAutoFit/>
            </a:bodyPr>
            <a:lstStyle/>
            <a:p>
              <a:r>
                <a:rPr lang="en-SG" sz="1100" i="1" dirty="0">
                  <a:latin typeface="Calibri Light" panose="020F0302020204030204" pitchFamily="34" charset="0"/>
                  <a:cs typeface="Calibri Light" panose="020F0302020204030204" pitchFamily="34" charset="0"/>
                </a:rPr>
                <a:t>a.k.a. ‘E’. Adam, XTC, Pink Lady, Snow White</a:t>
              </a:r>
            </a:p>
          </p:txBody>
        </p:sp>
      </p:grpSp>
      <p:pic>
        <p:nvPicPr>
          <p:cNvPr id="4" name="Picture 47">
            <a:extLst>
              <a:ext uri="{FF2B5EF4-FFF2-40B4-BE49-F238E27FC236}">
                <a16:creationId xmlns:a16="http://schemas.microsoft.com/office/drawing/2014/main" id="{6FD00A6E-9968-A23F-16CB-3CB72A784948}"/>
              </a:ext>
            </a:extLst>
          </p:cNvPr>
          <p:cNvPicPr>
            <a:picLocks noChangeAspect="1"/>
          </p:cNvPicPr>
          <p:nvPr/>
        </p:nvPicPr>
        <p:blipFill>
          <a:blip r:embed="rId13"/>
          <a:srcRect t="11874" b="4457"/>
          <a:stretch>
            <a:fillRect/>
          </a:stretch>
        </p:blipFill>
        <p:spPr>
          <a:xfrm>
            <a:off x="1140385" y="4285761"/>
            <a:ext cx="2263974" cy="1262025"/>
          </a:xfrm>
          <a:prstGeom prst="rect">
            <a:avLst/>
          </a:prstGeom>
        </p:spPr>
      </p:pic>
      <p:sp>
        <p:nvSpPr>
          <p:cNvPr id="5" name="Slide Number Placeholder 4">
            <a:extLst>
              <a:ext uri="{FF2B5EF4-FFF2-40B4-BE49-F238E27FC236}">
                <a16:creationId xmlns:a16="http://schemas.microsoft.com/office/drawing/2014/main" id="{6D6279F3-CB84-98BD-D762-3226AC85FC8F}"/>
              </a:ext>
            </a:extLst>
          </p:cNvPr>
          <p:cNvSpPr>
            <a:spLocks noGrp="1"/>
          </p:cNvSpPr>
          <p:nvPr>
            <p:ph type="sldNum" sz="quarter" idx="12"/>
          </p:nvPr>
        </p:nvSpPr>
        <p:spPr/>
        <p:txBody>
          <a:bodyPr/>
          <a:lstStyle/>
          <a:p>
            <a:fld id="{76A2B3B5-49C0-48EE-87F6-742257CCDE1D}" type="slidenum">
              <a:rPr lang="en-SG" smtClean="0"/>
              <a:t>13</a:t>
            </a:fld>
            <a:endParaRPr lang="en-SG"/>
          </a:p>
        </p:txBody>
      </p:sp>
    </p:spTree>
    <p:extLst>
      <p:ext uri="{BB962C8B-B14F-4D97-AF65-F5344CB8AC3E}">
        <p14:creationId xmlns:p14="http://schemas.microsoft.com/office/powerpoint/2010/main" val="2273836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CE54D9DB-B74C-FD74-4365-0E58EACD2E46}"/>
              </a:ext>
            </a:extLst>
          </p:cNvPr>
          <p:cNvGrpSpPr/>
          <p:nvPr/>
        </p:nvGrpSpPr>
        <p:grpSpPr>
          <a:xfrm>
            <a:off x="0" y="6429081"/>
            <a:ext cx="12192000" cy="434006"/>
            <a:chOff x="0" y="0"/>
            <a:chExt cx="3705002" cy="264446"/>
          </a:xfrm>
        </p:grpSpPr>
        <p:sp>
          <p:nvSpPr>
            <p:cNvPr id="6" name="Freeform 5">
              <a:extLst>
                <a:ext uri="{FF2B5EF4-FFF2-40B4-BE49-F238E27FC236}">
                  <a16:creationId xmlns:a16="http://schemas.microsoft.com/office/drawing/2014/main" id="{0D8FBBC8-80DA-001B-B01A-160B6CE14A4F}"/>
                </a:ext>
              </a:extLst>
            </p:cNvPr>
            <p:cNvSpPr/>
            <p:nvPr/>
          </p:nvSpPr>
          <p:spPr>
            <a:xfrm>
              <a:off x="0" y="0"/>
              <a:ext cx="3705002" cy="264446"/>
            </a:xfrm>
            <a:custGeom>
              <a:avLst/>
              <a:gdLst/>
              <a:ahLst/>
              <a:cxnLst/>
              <a:rect l="l" t="t" r="r" b="b"/>
              <a:pathLst>
                <a:path w="3705002" h="264446">
                  <a:moveTo>
                    <a:pt x="0" y="0"/>
                  </a:moveTo>
                  <a:lnTo>
                    <a:pt x="3705002" y="0"/>
                  </a:lnTo>
                  <a:lnTo>
                    <a:pt x="3705002" y="264446"/>
                  </a:lnTo>
                  <a:lnTo>
                    <a:pt x="0" y="264446"/>
                  </a:lnTo>
                  <a:close/>
                </a:path>
              </a:pathLst>
            </a:custGeom>
            <a:solidFill>
              <a:srgbClr val="253439"/>
            </a:solidFill>
          </p:spPr>
        </p:sp>
        <p:sp>
          <p:nvSpPr>
            <p:cNvPr id="11" name="TextBox 6">
              <a:extLst>
                <a:ext uri="{FF2B5EF4-FFF2-40B4-BE49-F238E27FC236}">
                  <a16:creationId xmlns:a16="http://schemas.microsoft.com/office/drawing/2014/main" id="{6A112CF2-44E1-C83C-477A-F0FFD9FDA60E}"/>
                </a:ext>
              </a:extLst>
            </p:cNvPr>
            <p:cNvSpPr txBox="1"/>
            <p:nvPr/>
          </p:nvSpPr>
          <p:spPr>
            <a:xfrm>
              <a:off x="0" y="-38100"/>
              <a:ext cx="812800" cy="850900"/>
            </a:xfrm>
            <a:prstGeom prst="rect">
              <a:avLst/>
            </a:prstGeom>
          </p:spPr>
          <p:txBody>
            <a:bodyPr lIns="48876" tIns="48876" rIns="48876" bIns="48876" rtlCol="0" anchor="ctr"/>
            <a:lstStyle/>
            <a:p>
              <a:pPr algn="ctr">
                <a:lnSpc>
                  <a:spcPts val="1885"/>
                </a:lnSpc>
                <a:spcBef>
                  <a:spcPct val="0"/>
                </a:spcBef>
              </a:pPr>
              <a:endParaRPr/>
            </a:p>
          </p:txBody>
        </p:sp>
      </p:grpSp>
      <p:sp>
        <p:nvSpPr>
          <p:cNvPr id="2" name="Title 1">
            <a:extLst>
              <a:ext uri="{FF2B5EF4-FFF2-40B4-BE49-F238E27FC236}">
                <a16:creationId xmlns:a16="http://schemas.microsoft.com/office/drawing/2014/main" id="{B58F5C70-05F0-6975-346B-237928230340}"/>
              </a:ext>
            </a:extLst>
          </p:cNvPr>
          <p:cNvSpPr>
            <a:spLocks noGrp="1"/>
          </p:cNvSpPr>
          <p:nvPr>
            <p:ph type="title"/>
          </p:nvPr>
        </p:nvSpPr>
        <p:spPr/>
        <p:txBody>
          <a:bodyPr/>
          <a:lstStyle/>
          <a:p>
            <a:r>
              <a:rPr lang="en-SG" dirty="0">
                <a:latin typeface="Franklin Gothic Medium" panose="020B0603020102020204" pitchFamily="34" charset="0"/>
              </a:rPr>
              <a:t>COMMONLY ABUSED DRUGS </a:t>
            </a:r>
            <a:br>
              <a:rPr lang="en-SG" dirty="0">
                <a:latin typeface="Franklin Gothic Medium" panose="020B0603020102020204" pitchFamily="34" charset="0"/>
              </a:rPr>
            </a:br>
            <a:r>
              <a:rPr lang="en-SG" dirty="0">
                <a:latin typeface="Franklin Gothic Medium" panose="020B0603020102020204" pitchFamily="34" charset="0"/>
              </a:rPr>
              <a:t>AND THEIR EFFECTS</a:t>
            </a:r>
          </a:p>
        </p:txBody>
      </p:sp>
      <p:pic>
        <p:nvPicPr>
          <p:cNvPr id="10" name="Picture 2">
            <a:extLst>
              <a:ext uri="{FF2B5EF4-FFF2-40B4-BE49-F238E27FC236}">
                <a16:creationId xmlns:a16="http://schemas.microsoft.com/office/drawing/2014/main" id="{4A670BC2-C82B-6F74-F791-E64B917034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0351641" y="-1249443"/>
            <a:ext cx="2909455" cy="3237223"/>
          </a:xfrm>
          <a:prstGeom prst="rect">
            <a:avLst/>
          </a:prstGeom>
        </p:spPr>
      </p:pic>
      <p:grpSp>
        <p:nvGrpSpPr>
          <p:cNvPr id="21" name="Group 20">
            <a:extLst>
              <a:ext uri="{FF2B5EF4-FFF2-40B4-BE49-F238E27FC236}">
                <a16:creationId xmlns:a16="http://schemas.microsoft.com/office/drawing/2014/main" id="{4A5FFBBB-FE07-EF29-A92C-D54CA329B586}"/>
              </a:ext>
            </a:extLst>
          </p:cNvPr>
          <p:cNvGrpSpPr/>
          <p:nvPr/>
        </p:nvGrpSpPr>
        <p:grpSpPr>
          <a:xfrm>
            <a:off x="917172" y="1879741"/>
            <a:ext cx="9093602" cy="3037035"/>
            <a:chOff x="917172" y="1879741"/>
            <a:chExt cx="9093602" cy="3037035"/>
          </a:xfrm>
        </p:grpSpPr>
        <p:grpSp>
          <p:nvGrpSpPr>
            <p:cNvPr id="18" name="Group 17">
              <a:extLst>
                <a:ext uri="{FF2B5EF4-FFF2-40B4-BE49-F238E27FC236}">
                  <a16:creationId xmlns:a16="http://schemas.microsoft.com/office/drawing/2014/main" id="{DB69520E-B442-DBDB-8D9A-BB6C2CBB8F99}"/>
                </a:ext>
              </a:extLst>
            </p:cNvPr>
            <p:cNvGrpSpPr/>
            <p:nvPr/>
          </p:nvGrpSpPr>
          <p:grpSpPr>
            <a:xfrm>
              <a:off x="917172" y="1879741"/>
              <a:ext cx="9093602" cy="3037035"/>
              <a:chOff x="983847" y="2479740"/>
              <a:chExt cx="8128000" cy="2846289"/>
            </a:xfrm>
          </p:grpSpPr>
          <p:graphicFrame>
            <p:nvGraphicFramePr>
              <p:cNvPr id="14" name="Diagram 13">
                <a:extLst>
                  <a:ext uri="{FF2B5EF4-FFF2-40B4-BE49-F238E27FC236}">
                    <a16:creationId xmlns:a16="http://schemas.microsoft.com/office/drawing/2014/main" id="{53DDF6C5-58FE-E8F8-268B-0BA5FF8A0933}"/>
                  </a:ext>
                </a:extLst>
              </p:cNvPr>
              <p:cNvGraphicFramePr/>
              <p:nvPr>
                <p:extLst>
                  <p:ext uri="{D42A27DB-BD31-4B8C-83A1-F6EECF244321}">
                    <p14:modId xmlns:p14="http://schemas.microsoft.com/office/powerpoint/2010/main" val="4120513255"/>
                  </p:ext>
                </p:extLst>
              </p:nvPr>
            </p:nvGraphicFramePr>
            <p:xfrm>
              <a:off x="983847" y="2479740"/>
              <a:ext cx="8128000" cy="28462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6" name="Picture 13">
                <a:extLst>
                  <a:ext uri="{FF2B5EF4-FFF2-40B4-BE49-F238E27FC236}">
                    <a16:creationId xmlns:a16="http://schemas.microsoft.com/office/drawing/2014/main" id="{A3602D57-7260-7D07-01B6-8A5352C5ABF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890429" y="2725277"/>
                <a:ext cx="500824" cy="492061"/>
              </a:xfrm>
              <a:prstGeom prst="rect">
                <a:avLst/>
              </a:prstGeom>
            </p:spPr>
          </p:pic>
        </p:grpSp>
        <p:sp>
          <p:nvSpPr>
            <p:cNvPr id="20" name="TextBox 19">
              <a:extLst>
                <a:ext uri="{FF2B5EF4-FFF2-40B4-BE49-F238E27FC236}">
                  <a16:creationId xmlns:a16="http://schemas.microsoft.com/office/drawing/2014/main" id="{4FA30707-E8A0-0D12-EA85-F86B621027D1}"/>
                </a:ext>
              </a:extLst>
            </p:cNvPr>
            <p:cNvSpPr txBox="1"/>
            <p:nvPr/>
          </p:nvSpPr>
          <p:spPr>
            <a:xfrm>
              <a:off x="1410978" y="2654024"/>
              <a:ext cx="3124573" cy="261610"/>
            </a:xfrm>
            <a:prstGeom prst="rect">
              <a:avLst/>
            </a:prstGeom>
            <a:noFill/>
          </p:spPr>
          <p:txBody>
            <a:bodyPr wrap="none" rtlCol="0">
              <a:spAutoFit/>
            </a:bodyPr>
            <a:lstStyle/>
            <a:p>
              <a:r>
                <a:rPr lang="en-SG" sz="1100" i="1" dirty="0">
                  <a:latin typeface="Calibri Light" panose="020F0302020204030204" pitchFamily="34" charset="0"/>
                  <a:cs typeface="Calibri Light" panose="020F0302020204030204" pitchFamily="34" charset="0"/>
                </a:rPr>
                <a:t>a.k.a. Spice, K2, Bath Salts, </a:t>
              </a:r>
              <a:r>
                <a:rPr lang="en-SG" sz="1100" i="1" dirty="0" err="1">
                  <a:latin typeface="Calibri Light" panose="020F0302020204030204" pitchFamily="34" charset="0"/>
                  <a:cs typeface="Calibri Light" panose="020F0302020204030204" pitchFamily="34" charset="0"/>
                </a:rPr>
                <a:t>Kronic</a:t>
              </a:r>
              <a:r>
                <a:rPr lang="en-SG" sz="1100" i="1" dirty="0">
                  <a:latin typeface="Calibri Light" panose="020F0302020204030204" pitchFamily="34" charset="0"/>
                  <a:cs typeface="Calibri Light" panose="020F0302020204030204" pitchFamily="34" charset="0"/>
                </a:rPr>
                <a:t>, Bromo-Dragonfly</a:t>
              </a:r>
            </a:p>
          </p:txBody>
        </p:sp>
      </p:grpSp>
      <p:sp>
        <p:nvSpPr>
          <p:cNvPr id="5" name="Slide Number Placeholder 4">
            <a:extLst>
              <a:ext uri="{FF2B5EF4-FFF2-40B4-BE49-F238E27FC236}">
                <a16:creationId xmlns:a16="http://schemas.microsoft.com/office/drawing/2014/main" id="{B8D457E7-F4C2-97F7-98F6-5FDEF5DE893B}"/>
              </a:ext>
            </a:extLst>
          </p:cNvPr>
          <p:cNvSpPr>
            <a:spLocks noGrp="1"/>
          </p:cNvSpPr>
          <p:nvPr>
            <p:ph type="sldNum" sz="quarter" idx="12"/>
          </p:nvPr>
        </p:nvSpPr>
        <p:spPr/>
        <p:txBody>
          <a:bodyPr/>
          <a:lstStyle/>
          <a:p>
            <a:fld id="{76A2B3B5-49C0-48EE-87F6-742257CCDE1D}" type="slidenum">
              <a:rPr lang="en-SG" smtClean="0"/>
              <a:t>14</a:t>
            </a:fld>
            <a:endParaRPr lang="en-SG"/>
          </a:p>
        </p:txBody>
      </p:sp>
      <p:pic>
        <p:nvPicPr>
          <p:cNvPr id="3" name="Picture 29">
            <a:extLst>
              <a:ext uri="{FF2B5EF4-FFF2-40B4-BE49-F238E27FC236}">
                <a16:creationId xmlns:a16="http://schemas.microsoft.com/office/drawing/2014/main" id="{47C261D8-5835-2BBA-918B-4F0A39317B4B}"/>
              </a:ext>
            </a:extLst>
          </p:cNvPr>
          <p:cNvPicPr>
            <a:picLocks noChangeAspect="1"/>
          </p:cNvPicPr>
          <p:nvPr/>
        </p:nvPicPr>
        <p:blipFill>
          <a:blip r:embed="rId11"/>
          <a:srcRect/>
          <a:stretch>
            <a:fillRect/>
          </a:stretch>
        </p:blipFill>
        <p:spPr>
          <a:xfrm>
            <a:off x="1913943" y="4205265"/>
            <a:ext cx="2118641" cy="1423021"/>
          </a:xfrm>
          <a:prstGeom prst="rect">
            <a:avLst/>
          </a:prstGeom>
        </p:spPr>
      </p:pic>
    </p:spTree>
    <p:extLst>
      <p:ext uri="{BB962C8B-B14F-4D97-AF65-F5344CB8AC3E}">
        <p14:creationId xmlns:p14="http://schemas.microsoft.com/office/powerpoint/2010/main" val="1728809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905CF863-E4A0-C838-D48B-1B29CC014282}"/>
              </a:ext>
            </a:extLst>
          </p:cNvPr>
          <p:cNvGrpSpPr/>
          <p:nvPr/>
        </p:nvGrpSpPr>
        <p:grpSpPr>
          <a:xfrm>
            <a:off x="0" y="6429081"/>
            <a:ext cx="12192000" cy="434006"/>
            <a:chOff x="0" y="0"/>
            <a:chExt cx="3705002" cy="264446"/>
          </a:xfrm>
        </p:grpSpPr>
        <p:sp>
          <p:nvSpPr>
            <p:cNvPr id="5" name="Freeform 5">
              <a:extLst>
                <a:ext uri="{FF2B5EF4-FFF2-40B4-BE49-F238E27FC236}">
                  <a16:creationId xmlns:a16="http://schemas.microsoft.com/office/drawing/2014/main" id="{962A9AC5-8475-7C88-03F9-D2DEF574568C}"/>
                </a:ext>
              </a:extLst>
            </p:cNvPr>
            <p:cNvSpPr/>
            <p:nvPr/>
          </p:nvSpPr>
          <p:spPr>
            <a:xfrm>
              <a:off x="0" y="0"/>
              <a:ext cx="3705002" cy="264446"/>
            </a:xfrm>
            <a:custGeom>
              <a:avLst/>
              <a:gdLst/>
              <a:ahLst/>
              <a:cxnLst/>
              <a:rect l="l" t="t" r="r" b="b"/>
              <a:pathLst>
                <a:path w="3705002" h="264446">
                  <a:moveTo>
                    <a:pt x="0" y="0"/>
                  </a:moveTo>
                  <a:lnTo>
                    <a:pt x="3705002" y="0"/>
                  </a:lnTo>
                  <a:lnTo>
                    <a:pt x="3705002" y="264446"/>
                  </a:lnTo>
                  <a:lnTo>
                    <a:pt x="0" y="264446"/>
                  </a:lnTo>
                  <a:close/>
                </a:path>
              </a:pathLst>
            </a:custGeom>
            <a:solidFill>
              <a:srgbClr val="253439"/>
            </a:solidFill>
          </p:spPr>
        </p:sp>
        <p:sp>
          <p:nvSpPr>
            <p:cNvPr id="11" name="TextBox 6">
              <a:extLst>
                <a:ext uri="{FF2B5EF4-FFF2-40B4-BE49-F238E27FC236}">
                  <a16:creationId xmlns:a16="http://schemas.microsoft.com/office/drawing/2014/main" id="{7AF774CF-3955-AD6A-ECE2-BC6F645E6B54}"/>
                </a:ext>
              </a:extLst>
            </p:cNvPr>
            <p:cNvSpPr txBox="1"/>
            <p:nvPr/>
          </p:nvSpPr>
          <p:spPr>
            <a:xfrm>
              <a:off x="0" y="-38100"/>
              <a:ext cx="812800" cy="850900"/>
            </a:xfrm>
            <a:prstGeom prst="rect">
              <a:avLst/>
            </a:prstGeom>
          </p:spPr>
          <p:txBody>
            <a:bodyPr lIns="48876" tIns="48876" rIns="48876" bIns="48876" rtlCol="0" anchor="ctr"/>
            <a:lstStyle/>
            <a:p>
              <a:pPr algn="ctr">
                <a:lnSpc>
                  <a:spcPts val="1885"/>
                </a:lnSpc>
                <a:spcBef>
                  <a:spcPct val="0"/>
                </a:spcBef>
              </a:pPr>
              <a:endParaRPr/>
            </a:p>
          </p:txBody>
        </p:sp>
      </p:grpSp>
      <p:sp>
        <p:nvSpPr>
          <p:cNvPr id="2" name="Title 1">
            <a:extLst>
              <a:ext uri="{FF2B5EF4-FFF2-40B4-BE49-F238E27FC236}">
                <a16:creationId xmlns:a16="http://schemas.microsoft.com/office/drawing/2014/main" id="{B58F5C70-05F0-6975-346B-237928230340}"/>
              </a:ext>
            </a:extLst>
          </p:cNvPr>
          <p:cNvSpPr>
            <a:spLocks noGrp="1"/>
          </p:cNvSpPr>
          <p:nvPr>
            <p:ph type="title"/>
          </p:nvPr>
        </p:nvSpPr>
        <p:spPr/>
        <p:txBody>
          <a:bodyPr/>
          <a:lstStyle/>
          <a:p>
            <a:r>
              <a:rPr lang="en-SG" dirty="0">
                <a:latin typeface="Franklin Gothic Medium" panose="020B0603020102020204" pitchFamily="34" charset="0"/>
              </a:rPr>
              <a:t>COMMONLY ABUSED DRUGS </a:t>
            </a:r>
            <a:br>
              <a:rPr lang="en-SG" dirty="0">
                <a:latin typeface="Franklin Gothic Medium" panose="020B0603020102020204" pitchFamily="34" charset="0"/>
              </a:rPr>
            </a:br>
            <a:r>
              <a:rPr lang="en-SG" dirty="0">
                <a:latin typeface="Franklin Gothic Medium" panose="020B0603020102020204" pitchFamily="34" charset="0"/>
              </a:rPr>
              <a:t>AND THEIR EFFECTS</a:t>
            </a:r>
          </a:p>
        </p:txBody>
      </p:sp>
      <p:pic>
        <p:nvPicPr>
          <p:cNvPr id="10" name="Picture 2">
            <a:extLst>
              <a:ext uri="{FF2B5EF4-FFF2-40B4-BE49-F238E27FC236}">
                <a16:creationId xmlns:a16="http://schemas.microsoft.com/office/drawing/2014/main" id="{4A670BC2-C82B-6F74-F791-E64B917034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0351641" y="-1249443"/>
            <a:ext cx="2909455" cy="3237223"/>
          </a:xfrm>
          <a:prstGeom prst="rect">
            <a:avLst/>
          </a:prstGeom>
        </p:spPr>
      </p:pic>
      <p:grpSp>
        <p:nvGrpSpPr>
          <p:cNvPr id="21" name="Group 20">
            <a:extLst>
              <a:ext uri="{FF2B5EF4-FFF2-40B4-BE49-F238E27FC236}">
                <a16:creationId xmlns:a16="http://schemas.microsoft.com/office/drawing/2014/main" id="{4A5FFBBB-FE07-EF29-A92C-D54CA329B586}"/>
              </a:ext>
            </a:extLst>
          </p:cNvPr>
          <p:cNvGrpSpPr/>
          <p:nvPr/>
        </p:nvGrpSpPr>
        <p:grpSpPr>
          <a:xfrm>
            <a:off x="917172" y="1879741"/>
            <a:ext cx="9093602" cy="3037035"/>
            <a:chOff x="917172" y="1879741"/>
            <a:chExt cx="9093602" cy="3037035"/>
          </a:xfrm>
        </p:grpSpPr>
        <p:grpSp>
          <p:nvGrpSpPr>
            <p:cNvPr id="18" name="Group 17">
              <a:extLst>
                <a:ext uri="{FF2B5EF4-FFF2-40B4-BE49-F238E27FC236}">
                  <a16:creationId xmlns:a16="http://schemas.microsoft.com/office/drawing/2014/main" id="{DB69520E-B442-DBDB-8D9A-BB6C2CBB8F99}"/>
                </a:ext>
              </a:extLst>
            </p:cNvPr>
            <p:cNvGrpSpPr/>
            <p:nvPr/>
          </p:nvGrpSpPr>
          <p:grpSpPr>
            <a:xfrm>
              <a:off x="917172" y="1879741"/>
              <a:ext cx="9093602" cy="3037035"/>
              <a:chOff x="983847" y="2479740"/>
              <a:chExt cx="8128000" cy="2846289"/>
            </a:xfrm>
          </p:grpSpPr>
          <p:graphicFrame>
            <p:nvGraphicFramePr>
              <p:cNvPr id="14" name="Diagram 13">
                <a:extLst>
                  <a:ext uri="{FF2B5EF4-FFF2-40B4-BE49-F238E27FC236}">
                    <a16:creationId xmlns:a16="http://schemas.microsoft.com/office/drawing/2014/main" id="{53DDF6C5-58FE-E8F8-268B-0BA5FF8A0933}"/>
                  </a:ext>
                </a:extLst>
              </p:cNvPr>
              <p:cNvGraphicFramePr/>
              <p:nvPr>
                <p:extLst>
                  <p:ext uri="{D42A27DB-BD31-4B8C-83A1-F6EECF244321}">
                    <p14:modId xmlns:p14="http://schemas.microsoft.com/office/powerpoint/2010/main" val="1834411598"/>
                  </p:ext>
                </p:extLst>
              </p:nvPr>
            </p:nvGraphicFramePr>
            <p:xfrm>
              <a:off x="983847" y="2479740"/>
              <a:ext cx="8128000" cy="28462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6" name="Picture 13">
                <a:extLst>
                  <a:ext uri="{FF2B5EF4-FFF2-40B4-BE49-F238E27FC236}">
                    <a16:creationId xmlns:a16="http://schemas.microsoft.com/office/drawing/2014/main" id="{A3602D57-7260-7D07-01B6-8A5352C5ABF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890429" y="2725277"/>
                <a:ext cx="500824" cy="492061"/>
              </a:xfrm>
              <a:prstGeom prst="rect">
                <a:avLst/>
              </a:prstGeom>
            </p:spPr>
          </p:pic>
        </p:grpSp>
        <p:sp>
          <p:nvSpPr>
            <p:cNvPr id="20" name="TextBox 19">
              <a:extLst>
                <a:ext uri="{FF2B5EF4-FFF2-40B4-BE49-F238E27FC236}">
                  <a16:creationId xmlns:a16="http://schemas.microsoft.com/office/drawing/2014/main" id="{4FA30707-E8A0-0D12-EA85-F86B621027D1}"/>
                </a:ext>
              </a:extLst>
            </p:cNvPr>
            <p:cNvSpPr txBox="1"/>
            <p:nvPr/>
          </p:nvSpPr>
          <p:spPr>
            <a:xfrm>
              <a:off x="1191903" y="2539724"/>
              <a:ext cx="3692036" cy="261610"/>
            </a:xfrm>
            <a:prstGeom prst="rect">
              <a:avLst/>
            </a:prstGeom>
            <a:noFill/>
          </p:spPr>
          <p:txBody>
            <a:bodyPr wrap="none" rtlCol="0">
              <a:spAutoFit/>
            </a:bodyPr>
            <a:lstStyle/>
            <a:p>
              <a:r>
                <a:rPr lang="en-SG" sz="1100" i="1" dirty="0">
                  <a:latin typeface="Calibri Light" panose="020F0302020204030204" pitchFamily="34" charset="0"/>
                  <a:cs typeface="Calibri Light" panose="020F0302020204030204" pitchFamily="34" charset="0"/>
                </a:rPr>
                <a:t>a.k.a. Acid, Trips, Blotters, Tab, Stamp, Seed, Micro, Micro Dot</a:t>
              </a:r>
            </a:p>
          </p:txBody>
        </p:sp>
      </p:grpSp>
      <p:sp>
        <p:nvSpPr>
          <p:cNvPr id="6" name="Slide Number Placeholder 5">
            <a:extLst>
              <a:ext uri="{FF2B5EF4-FFF2-40B4-BE49-F238E27FC236}">
                <a16:creationId xmlns:a16="http://schemas.microsoft.com/office/drawing/2014/main" id="{C6087DBE-8AA7-D307-3400-D657F8D0BC0C}"/>
              </a:ext>
            </a:extLst>
          </p:cNvPr>
          <p:cNvSpPr>
            <a:spLocks noGrp="1"/>
          </p:cNvSpPr>
          <p:nvPr>
            <p:ph type="sldNum" sz="quarter" idx="12"/>
          </p:nvPr>
        </p:nvSpPr>
        <p:spPr/>
        <p:txBody>
          <a:bodyPr/>
          <a:lstStyle/>
          <a:p>
            <a:fld id="{76A2B3B5-49C0-48EE-87F6-742257CCDE1D}" type="slidenum">
              <a:rPr lang="en-SG" smtClean="0"/>
              <a:t>15</a:t>
            </a:fld>
            <a:endParaRPr lang="en-SG"/>
          </a:p>
        </p:txBody>
      </p:sp>
      <p:pic>
        <p:nvPicPr>
          <p:cNvPr id="4" name="Picture 30">
            <a:extLst>
              <a:ext uri="{FF2B5EF4-FFF2-40B4-BE49-F238E27FC236}">
                <a16:creationId xmlns:a16="http://schemas.microsoft.com/office/drawing/2014/main" id="{DF448353-83ED-0020-31A2-497053909663}"/>
              </a:ext>
            </a:extLst>
          </p:cNvPr>
          <p:cNvPicPr>
            <a:picLocks noChangeAspect="1"/>
          </p:cNvPicPr>
          <p:nvPr/>
        </p:nvPicPr>
        <p:blipFill>
          <a:blip r:embed="rId11"/>
          <a:srcRect/>
          <a:stretch>
            <a:fillRect/>
          </a:stretch>
        </p:blipFill>
        <p:spPr>
          <a:xfrm>
            <a:off x="1700586" y="3928970"/>
            <a:ext cx="2674670" cy="1783112"/>
          </a:xfrm>
          <a:prstGeom prst="rect">
            <a:avLst/>
          </a:prstGeom>
        </p:spPr>
      </p:pic>
    </p:spTree>
    <p:extLst>
      <p:ext uri="{BB962C8B-B14F-4D97-AF65-F5344CB8AC3E}">
        <p14:creationId xmlns:p14="http://schemas.microsoft.com/office/powerpoint/2010/main" val="689494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ACE8051-B730-ED9D-6B56-517E41718C6C}"/>
              </a:ext>
            </a:extLst>
          </p:cNvPr>
          <p:cNvGrpSpPr/>
          <p:nvPr/>
        </p:nvGrpSpPr>
        <p:grpSpPr>
          <a:xfrm>
            <a:off x="0" y="6429081"/>
            <a:ext cx="12192000" cy="434006"/>
            <a:chOff x="0" y="0"/>
            <a:chExt cx="3705002" cy="264446"/>
          </a:xfrm>
        </p:grpSpPr>
        <p:sp>
          <p:nvSpPr>
            <p:cNvPr id="5" name="Freeform 5">
              <a:extLst>
                <a:ext uri="{FF2B5EF4-FFF2-40B4-BE49-F238E27FC236}">
                  <a16:creationId xmlns:a16="http://schemas.microsoft.com/office/drawing/2014/main" id="{D3E2EBEE-E3B0-E777-F6A7-CCFD4E7394F6}"/>
                </a:ext>
              </a:extLst>
            </p:cNvPr>
            <p:cNvSpPr/>
            <p:nvPr/>
          </p:nvSpPr>
          <p:spPr>
            <a:xfrm>
              <a:off x="0" y="0"/>
              <a:ext cx="3705002" cy="264446"/>
            </a:xfrm>
            <a:custGeom>
              <a:avLst/>
              <a:gdLst/>
              <a:ahLst/>
              <a:cxnLst/>
              <a:rect l="l" t="t" r="r" b="b"/>
              <a:pathLst>
                <a:path w="3705002" h="264446">
                  <a:moveTo>
                    <a:pt x="0" y="0"/>
                  </a:moveTo>
                  <a:lnTo>
                    <a:pt x="3705002" y="0"/>
                  </a:lnTo>
                  <a:lnTo>
                    <a:pt x="3705002" y="264446"/>
                  </a:lnTo>
                  <a:lnTo>
                    <a:pt x="0" y="264446"/>
                  </a:lnTo>
                  <a:close/>
                </a:path>
              </a:pathLst>
            </a:custGeom>
            <a:solidFill>
              <a:srgbClr val="253439"/>
            </a:solidFill>
          </p:spPr>
        </p:sp>
        <p:sp>
          <p:nvSpPr>
            <p:cNvPr id="6" name="TextBox 6">
              <a:extLst>
                <a:ext uri="{FF2B5EF4-FFF2-40B4-BE49-F238E27FC236}">
                  <a16:creationId xmlns:a16="http://schemas.microsoft.com/office/drawing/2014/main" id="{872C8340-F547-D25D-91DE-D797CAA20738}"/>
                </a:ext>
              </a:extLst>
            </p:cNvPr>
            <p:cNvSpPr txBox="1"/>
            <p:nvPr/>
          </p:nvSpPr>
          <p:spPr>
            <a:xfrm>
              <a:off x="0" y="-38100"/>
              <a:ext cx="812800" cy="850900"/>
            </a:xfrm>
            <a:prstGeom prst="rect">
              <a:avLst/>
            </a:prstGeom>
          </p:spPr>
          <p:txBody>
            <a:bodyPr lIns="48876" tIns="48876" rIns="48876" bIns="48876" rtlCol="0" anchor="ctr"/>
            <a:lstStyle/>
            <a:p>
              <a:pPr algn="ctr">
                <a:lnSpc>
                  <a:spcPts val="1885"/>
                </a:lnSpc>
                <a:spcBef>
                  <a:spcPct val="0"/>
                </a:spcBef>
              </a:pPr>
              <a:endParaRPr/>
            </a:p>
          </p:txBody>
        </p:sp>
      </p:grpSp>
      <p:sp>
        <p:nvSpPr>
          <p:cNvPr id="2" name="Title 1">
            <a:extLst>
              <a:ext uri="{FF2B5EF4-FFF2-40B4-BE49-F238E27FC236}">
                <a16:creationId xmlns:a16="http://schemas.microsoft.com/office/drawing/2014/main" id="{B58F5C70-05F0-6975-346B-237928230340}"/>
              </a:ext>
            </a:extLst>
          </p:cNvPr>
          <p:cNvSpPr>
            <a:spLocks noGrp="1"/>
          </p:cNvSpPr>
          <p:nvPr>
            <p:ph type="title"/>
          </p:nvPr>
        </p:nvSpPr>
        <p:spPr/>
        <p:txBody>
          <a:bodyPr/>
          <a:lstStyle/>
          <a:p>
            <a:r>
              <a:rPr lang="en-SG" dirty="0">
                <a:latin typeface="Franklin Gothic Medium" panose="020B0603020102020204" pitchFamily="34" charset="0"/>
              </a:rPr>
              <a:t>HOW CAN YOU HELP YOUR </a:t>
            </a:r>
            <a:br>
              <a:rPr lang="en-SG" dirty="0">
                <a:latin typeface="Franklin Gothic Medium" panose="020B0603020102020204" pitchFamily="34" charset="0"/>
              </a:rPr>
            </a:br>
            <a:r>
              <a:rPr lang="en-SG" dirty="0">
                <a:latin typeface="Franklin Gothic Medium" panose="020B0603020102020204" pitchFamily="34" charset="0"/>
              </a:rPr>
              <a:t>FRIENDS AND LOVED ONES</a:t>
            </a:r>
          </a:p>
        </p:txBody>
      </p:sp>
      <p:pic>
        <p:nvPicPr>
          <p:cNvPr id="10" name="Picture 2">
            <a:extLst>
              <a:ext uri="{FF2B5EF4-FFF2-40B4-BE49-F238E27FC236}">
                <a16:creationId xmlns:a16="http://schemas.microsoft.com/office/drawing/2014/main" id="{4A670BC2-C82B-6F74-F791-E64B917034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0351641" y="-1249443"/>
            <a:ext cx="2909455" cy="3237223"/>
          </a:xfrm>
          <a:prstGeom prst="rect">
            <a:avLst/>
          </a:prstGeom>
        </p:spPr>
      </p:pic>
      <p:sp>
        <p:nvSpPr>
          <p:cNvPr id="3" name="Subtitle 2">
            <a:extLst>
              <a:ext uri="{FF2B5EF4-FFF2-40B4-BE49-F238E27FC236}">
                <a16:creationId xmlns:a16="http://schemas.microsoft.com/office/drawing/2014/main" id="{DA79B44D-D6D8-261A-96E4-7C05CDE424E8}"/>
              </a:ext>
            </a:extLst>
          </p:cNvPr>
          <p:cNvSpPr>
            <a:spLocks noGrp="1"/>
          </p:cNvSpPr>
          <p:nvPr>
            <p:ph idx="1"/>
          </p:nvPr>
        </p:nvSpPr>
        <p:spPr>
          <a:xfrm>
            <a:off x="838200" y="1825625"/>
            <a:ext cx="10515600" cy="4351338"/>
          </a:xfrm>
        </p:spPr>
        <p:txBody>
          <a:bodyPr>
            <a:normAutofit/>
          </a:bodyPr>
          <a:lstStyle/>
          <a:p>
            <a:pPr marL="0" indent="0">
              <a:lnSpc>
                <a:spcPct val="100000"/>
              </a:lnSpc>
              <a:spcBef>
                <a:spcPts val="0"/>
              </a:spcBef>
              <a:spcAft>
                <a:spcPts val="800"/>
              </a:spcAft>
              <a:buNone/>
            </a:pPr>
            <a:r>
              <a:rPr lang="en-SG" sz="1800" u="sng" dirty="0">
                <a:latin typeface="Calibri Light" panose="020F0302020204030204" pitchFamily="34" charset="0"/>
                <a:cs typeface="Calibri Light" panose="020F0302020204030204" pitchFamily="34" charset="0"/>
              </a:rPr>
              <a:t>Look out for indicators </a:t>
            </a:r>
          </a:p>
          <a:p>
            <a:pPr marL="457200" lvl="1" indent="0">
              <a:lnSpc>
                <a:spcPct val="100000"/>
              </a:lnSpc>
              <a:spcBef>
                <a:spcPts val="0"/>
              </a:spcBef>
              <a:spcAft>
                <a:spcPts val="800"/>
              </a:spcAft>
              <a:buNone/>
            </a:pPr>
            <a:r>
              <a:rPr lang="en-SG" sz="1400" dirty="0">
                <a:latin typeface="Calibri Light" panose="020F0302020204030204" pitchFamily="34" charset="0"/>
                <a:cs typeface="Calibri Light" panose="020F0302020204030204" pitchFamily="34" charset="0"/>
              </a:rPr>
              <a:t>Pay attention to your friends and loved ones – look out for behavioural and environmental indicators</a:t>
            </a:r>
          </a:p>
          <a:p>
            <a:pPr marL="0" indent="0">
              <a:lnSpc>
                <a:spcPct val="100000"/>
              </a:lnSpc>
              <a:spcBef>
                <a:spcPts val="0"/>
              </a:spcBef>
              <a:spcAft>
                <a:spcPts val="800"/>
              </a:spcAft>
              <a:buNone/>
            </a:pPr>
            <a:endParaRPr lang="en-SG" sz="1100" dirty="0">
              <a:latin typeface="Calibri Light" panose="020F0302020204030204" pitchFamily="34" charset="0"/>
              <a:cs typeface="Calibri Light" panose="020F0302020204030204" pitchFamily="34" charset="0"/>
            </a:endParaRPr>
          </a:p>
          <a:p>
            <a:pPr marL="0" indent="0">
              <a:lnSpc>
                <a:spcPct val="100000"/>
              </a:lnSpc>
              <a:spcBef>
                <a:spcPts val="0"/>
              </a:spcBef>
              <a:spcAft>
                <a:spcPts val="800"/>
              </a:spcAft>
              <a:buNone/>
            </a:pPr>
            <a:r>
              <a:rPr lang="en-SG" sz="1800" u="sng" dirty="0">
                <a:latin typeface="Calibri Light" panose="020F0302020204030204" pitchFamily="34" charset="0"/>
                <a:cs typeface="Calibri Light" panose="020F0302020204030204" pitchFamily="34" charset="0"/>
              </a:rPr>
              <a:t>Communicate</a:t>
            </a:r>
            <a:endParaRPr lang="en-SG" sz="1800" dirty="0">
              <a:latin typeface="Calibri Light" panose="020F0302020204030204" pitchFamily="34" charset="0"/>
              <a:cs typeface="Calibri Light" panose="020F0302020204030204" pitchFamily="34" charset="0"/>
            </a:endParaRPr>
          </a:p>
          <a:p>
            <a:pPr marL="457200" lvl="1" indent="0">
              <a:lnSpc>
                <a:spcPct val="100000"/>
              </a:lnSpc>
              <a:spcBef>
                <a:spcPts val="0"/>
              </a:spcBef>
              <a:spcAft>
                <a:spcPts val="800"/>
              </a:spcAft>
              <a:buNone/>
            </a:pPr>
            <a:r>
              <a:rPr lang="en-SG" sz="1400" dirty="0">
                <a:latin typeface="Calibri Light" panose="020F0302020204030204" pitchFamily="34" charset="0"/>
                <a:cs typeface="Calibri Light" panose="020F0302020204030204" pitchFamily="34" charset="0"/>
              </a:rPr>
              <a:t>Keep communication open and always listen in a non-judgemental way</a:t>
            </a:r>
          </a:p>
          <a:p>
            <a:pPr marL="457200" lvl="1" indent="0">
              <a:lnSpc>
                <a:spcPct val="100000"/>
              </a:lnSpc>
              <a:spcBef>
                <a:spcPts val="0"/>
              </a:spcBef>
              <a:spcAft>
                <a:spcPts val="800"/>
              </a:spcAft>
              <a:buNone/>
            </a:pPr>
            <a:r>
              <a:rPr lang="en-SG" sz="1400" dirty="0">
                <a:latin typeface="Calibri Light" panose="020F0302020204030204" pitchFamily="34" charset="0"/>
                <a:cs typeface="Calibri Light" panose="020F0302020204030204" pitchFamily="34" charset="0"/>
              </a:rPr>
              <a:t>Discover his/her talents and encourage him/her to develop them</a:t>
            </a:r>
          </a:p>
          <a:p>
            <a:pPr marL="457200" lvl="1" indent="0">
              <a:lnSpc>
                <a:spcPct val="100000"/>
              </a:lnSpc>
              <a:spcBef>
                <a:spcPts val="0"/>
              </a:spcBef>
              <a:spcAft>
                <a:spcPts val="800"/>
              </a:spcAft>
              <a:buNone/>
            </a:pPr>
            <a:r>
              <a:rPr lang="en-SG" sz="1400" dirty="0">
                <a:latin typeface="Calibri Light" panose="020F0302020204030204" pitchFamily="34" charset="0"/>
                <a:cs typeface="Calibri Light" panose="020F0302020204030204" pitchFamily="34" charset="0"/>
              </a:rPr>
              <a:t>Find common interests and spend time together</a:t>
            </a:r>
          </a:p>
          <a:p>
            <a:pPr marL="457200" lvl="1" indent="0">
              <a:lnSpc>
                <a:spcPct val="100000"/>
              </a:lnSpc>
              <a:spcBef>
                <a:spcPts val="0"/>
              </a:spcBef>
              <a:spcAft>
                <a:spcPts val="800"/>
              </a:spcAft>
              <a:buNone/>
            </a:pPr>
            <a:r>
              <a:rPr lang="en-SG" sz="1400" dirty="0">
                <a:latin typeface="Calibri Light" panose="020F0302020204030204" pitchFamily="34" charset="0"/>
                <a:cs typeface="Calibri Light" panose="020F0302020204030204" pitchFamily="34" charset="0"/>
              </a:rPr>
              <a:t>Suggest healthy group activities and sports he/she can join to widen their circle of friends and boost self-esteem</a:t>
            </a:r>
          </a:p>
          <a:p>
            <a:pPr marL="457200" lvl="1" indent="0">
              <a:lnSpc>
                <a:spcPct val="100000"/>
              </a:lnSpc>
              <a:spcBef>
                <a:spcPts val="0"/>
              </a:spcBef>
              <a:spcAft>
                <a:spcPts val="800"/>
              </a:spcAft>
              <a:buNone/>
            </a:pPr>
            <a:r>
              <a:rPr lang="en-SG" sz="1400" dirty="0">
                <a:latin typeface="Calibri Light" panose="020F0302020204030204" pitchFamily="34" charset="0"/>
                <a:cs typeface="Calibri Light" panose="020F0302020204030204" pitchFamily="34" charset="0"/>
              </a:rPr>
              <a:t>Discuss and remind him/her to stay away from drugs</a:t>
            </a:r>
          </a:p>
          <a:p>
            <a:pPr marL="457200" lvl="1" indent="0">
              <a:lnSpc>
                <a:spcPct val="100000"/>
              </a:lnSpc>
              <a:spcBef>
                <a:spcPts val="0"/>
              </a:spcBef>
              <a:spcAft>
                <a:spcPts val="800"/>
              </a:spcAft>
              <a:buNone/>
            </a:pPr>
            <a:r>
              <a:rPr lang="en-SG" sz="1400" dirty="0">
                <a:latin typeface="Calibri Light" panose="020F0302020204030204" pitchFamily="34" charset="0"/>
                <a:cs typeface="Calibri Light" panose="020F0302020204030204" pitchFamily="34" charset="0"/>
              </a:rPr>
              <a:t>Teach him/her coping skills and refusal tips</a:t>
            </a:r>
          </a:p>
          <a:p>
            <a:pPr marL="457200" lvl="1" indent="0">
              <a:lnSpc>
                <a:spcPct val="100000"/>
              </a:lnSpc>
              <a:spcBef>
                <a:spcPts val="0"/>
              </a:spcBef>
              <a:spcAft>
                <a:spcPts val="800"/>
              </a:spcAft>
              <a:buNone/>
            </a:pPr>
            <a:r>
              <a:rPr lang="en-SG" sz="1400" dirty="0">
                <a:latin typeface="Calibri Light" panose="020F0302020204030204" pitchFamily="34" charset="0"/>
                <a:cs typeface="Calibri Light" panose="020F0302020204030204" pitchFamily="34" charset="0"/>
              </a:rPr>
              <a:t>Start your conversations using teachable moments (e.g. news on a well-known person arrested for drug abuse)</a:t>
            </a:r>
          </a:p>
          <a:p>
            <a:pPr marL="457200" lvl="1" indent="0">
              <a:lnSpc>
                <a:spcPct val="100000"/>
              </a:lnSpc>
              <a:spcBef>
                <a:spcPts val="0"/>
              </a:spcBef>
              <a:spcAft>
                <a:spcPts val="800"/>
              </a:spcAft>
              <a:buNone/>
            </a:pPr>
            <a:r>
              <a:rPr lang="en-SG" sz="1400" dirty="0">
                <a:latin typeface="Calibri Light" panose="020F0302020204030204" pitchFamily="34" charset="0"/>
                <a:cs typeface="Calibri Light" panose="020F0302020204030204" pitchFamily="34" charset="0"/>
              </a:rPr>
              <a:t>Teach him/her to be discerning readers and take a step back to think critically when reading information from dubious online sources that advocate drug use </a:t>
            </a:r>
          </a:p>
        </p:txBody>
      </p:sp>
      <p:pic>
        <p:nvPicPr>
          <p:cNvPr id="11" name="Picture 12">
            <a:extLst>
              <a:ext uri="{FF2B5EF4-FFF2-40B4-BE49-F238E27FC236}">
                <a16:creationId xmlns:a16="http://schemas.microsoft.com/office/drawing/2014/main" id="{04DCE03D-6264-201F-94E6-339FC5E6B9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48559" y="2230654"/>
            <a:ext cx="266400" cy="266400"/>
          </a:xfrm>
          <a:prstGeom prst="rect">
            <a:avLst/>
          </a:prstGeom>
        </p:spPr>
      </p:pic>
      <p:pic>
        <p:nvPicPr>
          <p:cNvPr id="12" name="Picture 8">
            <a:extLst>
              <a:ext uri="{FF2B5EF4-FFF2-40B4-BE49-F238E27FC236}">
                <a16:creationId xmlns:a16="http://schemas.microsoft.com/office/drawing/2014/main" id="{E8EBF8AF-1112-D80C-8BB6-E4CDE2B067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48559" y="3178441"/>
            <a:ext cx="266700" cy="266700"/>
          </a:xfrm>
          <a:prstGeom prst="rect">
            <a:avLst/>
          </a:prstGeom>
        </p:spPr>
      </p:pic>
      <p:pic>
        <p:nvPicPr>
          <p:cNvPr id="13" name="Picture 11">
            <a:extLst>
              <a:ext uri="{FF2B5EF4-FFF2-40B4-BE49-F238E27FC236}">
                <a16:creationId xmlns:a16="http://schemas.microsoft.com/office/drawing/2014/main" id="{C10BC707-E6B8-C02B-B767-2C9C98D00F9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48559" y="3497746"/>
            <a:ext cx="266700" cy="266700"/>
          </a:xfrm>
          <a:prstGeom prst="rect">
            <a:avLst/>
          </a:prstGeom>
        </p:spPr>
      </p:pic>
      <p:pic>
        <p:nvPicPr>
          <p:cNvPr id="14" name="Picture 14">
            <a:extLst>
              <a:ext uri="{FF2B5EF4-FFF2-40B4-BE49-F238E27FC236}">
                <a16:creationId xmlns:a16="http://schemas.microsoft.com/office/drawing/2014/main" id="{9AE24D46-ECB7-C15E-6EC6-E136F4A8E0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48559" y="3823075"/>
            <a:ext cx="266400" cy="266400"/>
          </a:xfrm>
          <a:prstGeom prst="rect">
            <a:avLst/>
          </a:prstGeom>
        </p:spPr>
      </p:pic>
      <p:pic>
        <p:nvPicPr>
          <p:cNvPr id="15" name="Picture 17">
            <a:extLst>
              <a:ext uri="{FF2B5EF4-FFF2-40B4-BE49-F238E27FC236}">
                <a16:creationId xmlns:a16="http://schemas.microsoft.com/office/drawing/2014/main" id="{416D5272-7492-D03E-D970-E7926F99A5D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48559" y="4142080"/>
            <a:ext cx="266401" cy="266400"/>
          </a:xfrm>
          <a:prstGeom prst="rect">
            <a:avLst/>
          </a:prstGeom>
        </p:spPr>
      </p:pic>
      <p:pic>
        <p:nvPicPr>
          <p:cNvPr id="16" name="Picture 20">
            <a:extLst>
              <a:ext uri="{FF2B5EF4-FFF2-40B4-BE49-F238E27FC236}">
                <a16:creationId xmlns:a16="http://schemas.microsoft.com/office/drawing/2014/main" id="{ED5E92A9-D97E-A290-D940-C95466453CE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948559" y="4467109"/>
            <a:ext cx="266400" cy="266400"/>
          </a:xfrm>
          <a:prstGeom prst="rect">
            <a:avLst/>
          </a:prstGeom>
        </p:spPr>
      </p:pic>
      <p:pic>
        <p:nvPicPr>
          <p:cNvPr id="17" name="Picture 23">
            <a:extLst>
              <a:ext uri="{FF2B5EF4-FFF2-40B4-BE49-F238E27FC236}">
                <a16:creationId xmlns:a16="http://schemas.microsoft.com/office/drawing/2014/main" id="{551D1B99-6C8A-6D57-258E-F0B89C61AD1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51196" y="4780354"/>
            <a:ext cx="263763" cy="266400"/>
          </a:xfrm>
          <a:prstGeom prst="rect">
            <a:avLst/>
          </a:prstGeom>
        </p:spPr>
      </p:pic>
      <p:pic>
        <p:nvPicPr>
          <p:cNvPr id="18" name="Picture 30">
            <a:extLst>
              <a:ext uri="{FF2B5EF4-FFF2-40B4-BE49-F238E27FC236}">
                <a16:creationId xmlns:a16="http://schemas.microsoft.com/office/drawing/2014/main" id="{C84D0EE6-DC7E-E8A3-9BE3-8D018455619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948559" y="5090187"/>
            <a:ext cx="266401" cy="266400"/>
          </a:xfrm>
          <a:prstGeom prst="rect">
            <a:avLst/>
          </a:prstGeom>
        </p:spPr>
      </p:pic>
      <p:pic>
        <p:nvPicPr>
          <p:cNvPr id="19" name="Picture 33">
            <a:extLst>
              <a:ext uri="{FF2B5EF4-FFF2-40B4-BE49-F238E27FC236}">
                <a16:creationId xmlns:a16="http://schemas.microsoft.com/office/drawing/2014/main" id="{1614ED01-B760-18EC-4AD0-B709779587F4}"/>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948558" y="5388599"/>
            <a:ext cx="266401" cy="266400"/>
          </a:xfrm>
          <a:prstGeom prst="rect">
            <a:avLst/>
          </a:prstGeom>
        </p:spPr>
      </p:pic>
      <p:pic>
        <p:nvPicPr>
          <p:cNvPr id="20" name="Picture 8">
            <a:extLst>
              <a:ext uri="{FF2B5EF4-FFF2-40B4-BE49-F238E27FC236}">
                <a16:creationId xmlns:a16="http://schemas.microsoft.com/office/drawing/2014/main" id="{A055C785-C260-6C20-A666-E0756D97169F}"/>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8668487" y="1910749"/>
            <a:ext cx="465565" cy="906210"/>
          </a:xfrm>
          <a:prstGeom prst="rect">
            <a:avLst/>
          </a:prstGeom>
        </p:spPr>
      </p:pic>
      <p:pic>
        <p:nvPicPr>
          <p:cNvPr id="22" name="Picture 9">
            <a:extLst>
              <a:ext uri="{FF2B5EF4-FFF2-40B4-BE49-F238E27FC236}">
                <a16:creationId xmlns:a16="http://schemas.microsoft.com/office/drawing/2014/main" id="{F2F9B15C-D5F6-7E74-0CF1-9EC5B281A79E}"/>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10515131" y="5627419"/>
            <a:ext cx="949027" cy="804300"/>
          </a:xfrm>
          <a:prstGeom prst="rect">
            <a:avLst/>
          </a:prstGeom>
        </p:spPr>
      </p:pic>
      <p:sp>
        <p:nvSpPr>
          <p:cNvPr id="23" name="Slide Number Placeholder 22">
            <a:extLst>
              <a:ext uri="{FF2B5EF4-FFF2-40B4-BE49-F238E27FC236}">
                <a16:creationId xmlns:a16="http://schemas.microsoft.com/office/drawing/2014/main" id="{1AFBF2E8-79A6-5BEA-4043-442CA2950906}"/>
              </a:ext>
            </a:extLst>
          </p:cNvPr>
          <p:cNvSpPr>
            <a:spLocks noGrp="1"/>
          </p:cNvSpPr>
          <p:nvPr>
            <p:ph type="sldNum" sz="quarter" idx="12"/>
          </p:nvPr>
        </p:nvSpPr>
        <p:spPr/>
        <p:txBody>
          <a:bodyPr/>
          <a:lstStyle/>
          <a:p>
            <a:fld id="{76A2B3B5-49C0-48EE-87F6-742257CCDE1D}" type="slidenum">
              <a:rPr lang="en-SG" smtClean="0"/>
              <a:t>16</a:t>
            </a:fld>
            <a:endParaRPr lang="en-SG"/>
          </a:p>
        </p:txBody>
      </p:sp>
    </p:spTree>
    <p:extLst>
      <p:ext uri="{BB962C8B-B14F-4D97-AF65-F5344CB8AC3E}">
        <p14:creationId xmlns:p14="http://schemas.microsoft.com/office/powerpoint/2010/main" val="2148777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5CF105EF-AAAC-BBE8-3EBF-347189813B7C}"/>
              </a:ext>
            </a:extLst>
          </p:cNvPr>
          <p:cNvGrpSpPr/>
          <p:nvPr/>
        </p:nvGrpSpPr>
        <p:grpSpPr>
          <a:xfrm>
            <a:off x="0" y="6429081"/>
            <a:ext cx="12192000" cy="434006"/>
            <a:chOff x="0" y="0"/>
            <a:chExt cx="3705002" cy="264446"/>
          </a:xfrm>
        </p:grpSpPr>
        <p:sp>
          <p:nvSpPr>
            <p:cNvPr id="4" name="Freeform 5">
              <a:extLst>
                <a:ext uri="{FF2B5EF4-FFF2-40B4-BE49-F238E27FC236}">
                  <a16:creationId xmlns:a16="http://schemas.microsoft.com/office/drawing/2014/main" id="{395F8567-F5E5-1D89-0633-3172675054BE}"/>
                </a:ext>
              </a:extLst>
            </p:cNvPr>
            <p:cNvSpPr/>
            <p:nvPr/>
          </p:nvSpPr>
          <p:spPr>
            <a:xfrm>
              <a:off x="0" y="0"/>
              <a:ext cx="3705002" cy="264446"/>
            </a:xfrm>
            <a:custGeom>
              <a:avLst/>
              <a:gdLst/>
              <a:ahLst/>
              <a:cxnLst/>
              <a:rect l="l" t="t" r="r" b="b"/>
              <a:pathLst>
                <a:path w="3705002" h="264446">
                  <a:moveTo>
                    <a:pt x="0" y="0"/>
                  </a:moveTo>
                  <a:lnTo>
                    <a:pt x="3705002" y="0"/>
                  </a:lnTo>
                  <a:lnTo>
                    <a:pt x="3705002" y="264446"/>
                  </a:lnTo>
                  <a:lnTo>
                    <a:pt x="0" y="264446"/>
                  </a:lnTo>
                  <a:close/>
                </a:path>
              </a:pathLst>
            </a:custGeom>
            <a:solidFill>
              <a:srgbClr val="253439"/>
            </a:solidFill>
          </p:spPr>
        </p:sp>
        <p:sp>
          <p:nvSpPr>
            <p:cNvPr id="5" name="TextBox 6">
              <a:extLst>
                <a:ext uri="{FF2B5EF4-FFF2-40B4-BE49-F238E27FC236}">
                  <a16:creationId xmlns:a16="http://schemas.microsoft.com/office/drawing/2014/main" id="{35410A04-F1ED-0DCF-5598-370AE7A4C203}"/>
                </a:ext>
              </a:extLst>
            </p:cNvPr>
            <p:cNvSpPr txBox="1"/>
            <p:nvPr/>
          </p:nvSpPr>
          <p:spPr>
            <a:xfrm>
              <a:off x="0" y="-38100"/>
              <a:ext cx="812800" cy="850900"/>
            </a:xfrm>
            <a:prstGeom prst="rect">
              <a:avLst/>
            </a:prstGeom>
          </p:spPr>
          <p:txBody>
            <a:bodyPr lIns="48876" tIns="48876" rIns="48876" bIns="48876" rtlCol="0" anchor="ctr"/>
            <a:lstStyle/>
            <a:p>
              <a:pPr algn="ctr">
                <a:lnSpc>
                  <a:spcPts val="1885"/>
                </a:lnSpc>
                <a:spcBef>
                  <a:spcPct val="0"/>
                </a:spcBef>
              </a:pPr>
              <a:endParaRPr/>
            </a:p>
          </p:txBody>
        </p:sp>
      </p:grpSp>
      <p:sp>
        <p:nvSpPr>
          <p:cNvPr id="2" name="Title 1">
            <a:extLst>
              <a:ext uri="{FF2B5EF4-FFF2-40B4-BE49-F238E27FC236}">
                <a16:creationId xmlns:a16="http://schemas.microsoft.com/office/drawing/2014/main" id="{B58F5C70-05F0-6975-346B-237928230340}"/>
              </a:ext>
            </a:extLst>
          </p:cNvPr>
          <p:cNvSpPr>
            <a:spLocks noGrp="1"/>
          </p:cNvSpPr>
          <p:nvPr>
            <p:ph type="title"/>
          </p:nvPr>
        </p:nvSpPr>
        <p:spPr/>
        <p:txBody>
          <a:bodyPr/>
          <a:lstStyle/>
          <a:p>
            <a:r>
              <a:rPr lang="en-SG" dirty="0">
                <a:latin typeface="Franklin Gothic Medium" panose="020B0603020102020204" pitchFamily="34" charset="0"/>
              </a:rPr>
              <a:t>WHAT SHOULD YOU DO IF…</a:t>
            </a:r>
          </a:p>
        </p:txBody>
      </p:sp>
      <p:pic>
        <p:nvPicPr>
          <p:cNvPr id="10" name="Picture 2">
            <a:extLst>
              <a:ext uri="{FF2B5EF4-FFF2-40B4-BE49-F238E27FC236}">
                <a16:creationId xmlns:a16="http://schemas.microsoft.com/office/drawing/2014/main" id="{4A670BC2-C82B-6F74-F791-E64B917034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0351641" y="-1249443"/>
            <a:ext cx="2909455" cy="3237223"/>
          </a:xfrm>
          <a:prstGeom prst="rect">
            <a:avLst/>
          </a:prstGeom>
        </p:spPr>
      </p:pic>
      <p:pic>
        <p:nvPicPr>
          <p:cNvPr id="6" name="Picture 7">
            <a:extLst>
              <a:ext uri="{FF2B5EF4-FFF2-40B4-BE49-F238E27FC236}">
                <a16:creationId xmlns:a16="http://schemas.microsoft.com/office/drawing/2014/main" id="{F585A79D-1397-8D34-FF72-8B7060FFFE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8200" y="1690688"/>
            <a:ext cx="6715125" cy="4171771"/>
          </a:xfrm>
          <a:prstGeom prst="rect">
            <a:avLst/>
          </a:prstGeom>
        </p:spPr>
      </p:pic>
      <p:sp>
        <p:nvSpPr>
          <p:cNvPr id="21" name="TextBox 10">
            <a:extLst>
              <a:ext uri="{FF2B5EF4-FFF2-40B4-BE49-F238E27FC236}">
                <a16:creationId xmlns:a16="http://schemas.microsoft.com/office/drawing/2014/main" id="{D7C5E0B1-1F98-0815-056C-AA88C5D5354B}"/>
              </a:ext>
            </a:extLst>
          </p:cNvPr>
          <p:cNvSpPr txBox="1"/>
          <p:nvPr/>
        </p:nvSpPr>
        <p:spPr>
          <a:xfrm>
            <a:off x="1384826" y="2665024"/>
            <a:ext cx="4898218" cy="2311530"/>
          </a:xfrm>
          <a:prstGeom prst="rect">
            <a:avLst/>
          </a:prstGeom>
        </p:spPr>
        <p:txBody>
          <a:bodyPr lIns="0" tIns="0" rIns="0" bIns="0" rtlCol="0" anchor="t">
            <a:spAutoFit/>
          </a:bodyPr>
          <a:lstStyle/>
          <a:p>
            <a:pPr algn="just">
              <a:lnSpc>
                <a:spcPts val="1845"/>
              </a:lnSpc>
            </a:pPr>
            <a:r>
              <a:rPr lang="en-US" dirty="0">
                <a:solidFill>
                  <a:srgbClr val="253439"/>
                </a:solidFill>
                <a:latin typeface="Calibri Light" panose="020F0302020204030204" pitchFamily="34" charset="0"/>
                <a:cs typeface="Calibri Light" panose="020F0302020204030204" pitchFamily="34" charset="0"/>
              </a:rPr>
              <a:t>You suspect someone is involved in drug activities?</a:t>
            </a:r>
          </a:p>
          <a:p>
            <a:pPr algn="just">
              <a:lnSpc>
                <a:spcPts val="1845"/>
              </a:lnSpc>
            </a:pPr>
            <a:r>
              <a:rPr lang="en-US" b="1" dirty="0">
                <a:solidFill>
                  <a:srgbClr val="30BEBC"/>
                </a:solidFill>
                <a:latin typeface="Calibri Light" panose="020F0302020204030204" pitchFamily="34" charset="0"/>
                <a:cs typeface="Calibri Light" panose="020F0302020204030204" pitchFamily="34" charset="0"/>
              </a:rPr>
              <a:t>You should call CNB at 1800-325-6666</a:t>
            </a:r>
          </a:p>
          <a:p>
            <a:pPr algn="just">
              <a:lnSpc>
                <a:spcPts val="1845"/>
              </a:lnSpc>
            </a:pPr>
            <a:endParaRPr lang="en-US" dirty="0">
              <a:solidFill>
                <a:srgbClr val="30BEBC"/>
              </a:solidFill>
              <a:latin typeface="Calibri Light" panose="020F0302020204030204" pitchFamily="34" charset="0"/>
              <a:cs typeface="Calibri Light" panose="020F0302020204030204" pitchFamily="34" charset="0"/>
            </a:endParaRPr>
          </a:p>
          <a:p>
            <a:pPr algn="just">
              <a:lnSpc>
                <a:spcPts val="1845"/>
              </a:lnSpc>
            </a:pPr>
            <a:r>
              <a:rPr lang="en-US" dirty="0">
                <a:solidFill>
                  <a:srgbClr val="000000"/>
                </a:solidFill>
                <a:latin typeface="Calibri Light" panose="020F0302020204030204" pitchFamily="34" charset="0"/>
                <a:cs typeface="Calibri Light" panose="020F0302020204030204" pitchFamily="34" charset="0"/>
              </a:rPr>
              <a:t>You come across drugs, or what you suspect to be drugs?</a:t>
            </a:r>
          </a:p>
          <a:p>
            <a:pPr algn="just">
              <a:lnSpc>
                <a:spcPts val="1845"/>
              </a:lnSpc>
            </a:pPr>
            <a:r>
              <a:rPr lang="en-US" b="1" dirty="0">
                <a:solidFill>
                  <a:srgbClr val="30BEBC"/>
                </a:solidFill>
                <a:latin typeface="Calibri Light" panose="020F0302020204030204" pitchFamily="34" charset="0"/>
                <a:cs typeface="Calibri Light" panose="020F0302020204030204" pitchFamily="34" charset="0"/>
              </a:rPr>
              <a:t>You should not touch the items further. Call the Police or CNB at 1800-325-6666.</a:t>
            </a:r>
          </a:p>
          <a:p>
            <a:pPr algn="just">
              <a:lnSpc>
                <a:spcPts val="1845"/>
              </a:lnSpc>
            </a:pPr>
            <a:endParaRPr lang="en-US" dirty="0">
              <a:solidFill>
                <a:srgbClr val="30BEBC"/>
              </a:solidFill>
              <a:latin typeface="Calibri Light" panose="020F0302020204030204" pitchFamily="34" charset="0"/>
              <a:cs typeface="Calibri Light" panose="020F0302020204030204" pitchFamily="34" charset="0"/>
            </a:endParaRPr>
          </a:p>
          <a:p>
            <a:pPr algn="just">
              <a:lnSpc>
                <a:spcPts val="1845"/>
              </a:lnSpc>
            </a:pPr>
            <a:r>
              <a:rPr lang="en-US" dirty="0">
                <a:solidFill>
                  <a:srgbClr val="000000"/>
                </a:solidFill>
                <a:latin typeface="Calibri Light" panose="020F0302020204030204" pitchFamily="34" charset="0"/>
                <a:cs typeface="Calibri Light" panose="020F0302020204030204" pitchFamily="34" charset="0"/>
              </a:rPr>
              <a:t>You see someone abusing drugs at your workplace?</a:t>
            </a:r>
          </a:p>
          <a:p>
            <a:pPr algn="just">
              <a:lnSpc>
                <a:spcPts val="1845"/>
              </a:lnSpc>
            </a:pPr>
            <a:r>
              <a:rPr lang="en-US" b="1" dirty="0">
                <a:solidFill>
                  <a:srgbClr val="30BEBC"/>
                </a:solidFill>
                <a:latin typeface="Calibri Light" panose="020F0302020204030204" pitchFamily="34" charset="0"/>
                <a:cs typeface="Calibri Light" panose="020F0302020204030204" pitchFamily="34" charset="0"/>
              </a:rPr>
              <a:t>Call the Police or CNB at 1800-325-6666.</a:t>
            </a:r>
          </a:p>
        </p:txBody>
      </p:sp>
      <p:pic>
        <p:nvPicPr>
          <p:cNvPr id="23" name="Picture 8">
            <a:extLst>
              <a:ext uri="{FF2B5EF4-FFF2-40B4-BE49-F238E27FC236}">
                <a16:creationId xmlns:a16="http://schemas.microsoft.com/office/drawing/2014/main" id="{B5FF1B5B-F23E-E0D3-5BFB-0332B2E7AE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283044" y="4457700"/>
            <a:ext cx="935304" cy="1138877"/>
          </a:xfrm>
          <a:prstGeom prst="rect">
            <a:avLst/>
          </a:prstGeom>
        </p:spPr>
      </p:pic>
      <p:sp>
        <p:nvSpPr>
          <p:cNvPr id="24" name="Slide Number Placeholder 23">
            <a:extLst>
              <a:ext uri="{FF2B5EF4-FFF2-40B4-BE49-F238E27FC236}">
                <a16:creationId xmlns:a16="http://schemas.microsoft.com/office/drawing/2014/main" id="{4F92C49B-1C00-48BF-DC64-9C2AD368C8D4}"/>
              </a:ext>
            </a:extLst>
          </p:cNvPr>
          <p:cNvSpPr>
            <a:spLocks noGrp="1"/>
          </p:cNvSpPr>
          <p:nvPr>
            <p:ph type="sldNum" sz="quarter" idx="12"/>
          </p:nvPr>
        </p:nvSpPr>
        <p:spPr/>
        <p:txBody>
          <a:bodyPr/>
          <a:lstStyle/>
          <a:p>
            <a:fld id="{76A2B3B5-49C0-48EE-87F6-742257CCDE1D}" type="slidenum">
              <a:rPr lang="en-SG" smtClean="0"/>
              <a:t>17</a:t>
            </a:fld>
            <a:endParaRPr lang="en-SG"/>
          </a:p>
        </p:txBody>
      </p:sp>
    </p:spTree>
    <p:extLst>
      <p:ext uri="{BB962C8B-B14F-4D97-AF65-F5344CB8AC3E}">
        <p14:creationId xmlns:p14="http://schemas.microsoft.com/office/powerpoint/2010/main" val="2337655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FD7E5BD-20AB-642D-EF78-55ADE9BD5D97}"/>
              </a:ext>
            </a:extLst>
          </p:cNvPr>
          <p:cNvGrpSpPr/>
          <p:nvPr/>
        </p:nvGrpSpPr>
        <p:grpSpPr>
          <a:xfrm>
            <a:off x="0" y="6429081"/>
            <a:ext cx="12192000" cy="434006"/>
            <a:chOff x="0" y="0"/>
            <a:chExt cx="3705002" cy="264446"/>
          </a:xfrm>
        </p:grpSpPr>
        <p:sp>
          <p:nvSpPr>
            <p:cNvPr id="5" name="Freeform 5">
              <a:extLst>
                <a:ext uri="{FF2B5EF4-FFF2-40B4-BE49-F238E27FC236}">
                  <a16:creationId xmlns:a16="http://schemas.microsoft.com/office/drawing/2014/main" id="{995582A5-F35F-7EAD-A203-FCA5D637DD4B}"/>
                </a:ext>
              </a:extLst>
            </p:cNvPr>
            <p:cNvSpPr/>
            <p:nvPr/>
          </p:nvSpPr>
          <p:spPr>
            <a:xfrm>
              <a:off x="0" y="0"/>
              <a:ext cx="3705002" cy="264446"/>
            </a:xfrm>
            <a:custGeom>
              <a:avLst/>
              <a:gdLst/>
              <a:ahLst/>
              <a:cxnLst/>
              <a:rect l="l" t="t" r="r" b="b"/>
              <a:pathLst>
                <a:path w="3705002" h="264446">
                  <a:moveTo>
                    <a:pt x="0" y="0"/>
                  </a:moveTo>
                  <a:lnTo>
                    <a:pt x="3705002" y="0"/>
                  </a:lnTo>
                  <a:lnTo>
                    <a:pt x="3705002" y="264446"/>
                  </a:lnTo>
                  <a:lnTo>
                    <a:pt x="0" y="264446"/>
                  </a:lnTo>
                  <a:close/>
                </a:path>
              </a:pathLst>
            </a:custGeom>
            <a:solidFill>
              <a:srgbClr val="253439"/>
            </a:solidFill>
          </p:spPr>
        </p:sp>
        <p:sp>
          <p:nvSpPr>
            <p:cNvPr id="6" name="TextBox 6">
              <a:extLst>
                <a:ext uri="{FF2B5EF4-FFF2-40B4-BE49-F238E27FC236}">
                  <a16:creationId xmlns:a16="http://schemas.microsoft.com/office/drawing/2014/main" id="{305F2A3E-88FD-6EBF-6D40-00C34B3D6D6F}"/>
                </a:ext>
              </a:extLst>
            </p:cNvPr>
            <p:cNvSpPr txBox="1"/>
            <p:nvPr/>
          </p:nvSpPr>
          <p:spPr>
            <a:xfrm>
              <a:off x="0" y="-38100"/>
              <a:ext cx="812800" cy="850900"/>
            </a:xfrm>
            <a:prstGeom prst="rect">
              <a:avLst/>
            </a:prstGeom>
          </p:spPr>
          <p:txBody>
            <a:bodyPr lIns="48876" tIns="48876" rIns="48876" bIns="48876" rtlCol="0" anchor="ctr"/>
            <a:lstStyle/>
            <a:p>
              <a:pPr algn="ctr">
                <a:lnSpc>
                  <a:spcPts val="1885"/>
                </a:lnSpc>
                <a:spcBef>
                  <a:spcPct val="0"/>
                </a:spcBef>
              </a:pPr>
              <a:endParaRPr/>
            </a:p>
          </p:txBody>
        </p:sp>
      </p:grpSp>
      <p:sp>
        <p:nvSpPr>
          <p:cNvPr id="2" name="Title 1">
            <a:extLst>
              <a:ext uri="{FF2B5EF4-FFF2-40B4-BE49-F238E27FC236}">
                <a16:creationId xmlns:a16="http://schemas.microsoft.com/office/drawing/2014/main" id="{B58F5C70-05F0-6975-346B-237928230340}"/>
              </a:ext>
            </a:extLst>
          </p:cNvPr>
          <p:cNvSpPr>
            <a:spLocks noGrp="1"/>
          </p:cNvSpPr>
          <p:nvPr>
            <p:ph type="title"/>
          </p:nvPr>
        </p:nvSpPr>
        <p:spPr/>
        <p:txBody>
          <a:bodyPr/>
          <a:lstStyle/>
          <a:p>
            <a:r>
              <a:rPr lang="en-SG" dirty="0">
                <a:latin typeface="Franklin Gothic Medium" panose="020B0603020102020204" pitchFamily="34" charset="0"/>
              </a:rPr>
              <a:t>MAKING A REPORT TO CNB</a:t>
            </a:r>
          </a:p>
        </p:txBody>
      </p:sp>
      <p:pic>
        <p:nvPicPr>
          <p:cNvPr id="10" name="Picture 2">
            <a:extLst>
              <a:ext uri="{FF2B5EF4-FFF2-40B4-BE49-F238E27FC236}">
                <a16:creationId xmlns:a16="http://schemas.microsoft.com/office/drawing/2014/main" id="{4A670BC2-C82B-6F74-F791-E64B917034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0351641" y="-1249443"/>
            <a:ext cx="2909455" cy="3237223"/>
          </a:xfrm>
          <a:prstGeom prst="rect">
            <a:avLst/>
          </a:prstGeom>
        </p:spPr>
      </p:pic>
      <p:sp>
        <p:nvSpPr>
          <p:cNvPr id="3" name="Subtitle 2">
            <a:extLst>
              <a:ext uri="{FF2B5EF4-FFF2-40B4-BE49-F238E27FC236}">
                <a16:creationId xmlns:a16="http://schemas.microsoft.com/office/drawing/2014/main" id="{DA79B44D-D6D8-261A-96E4-7C05CDE424E8}"/>
              </a:ext>
            </a:extLst>
          </p:cNvPr>
          <p:cNvSpPr>
            <a:spLocks noGrp="1"/>
          </p:cNvSpPr>
          <p:nvPr>
            <p:ph idx="1"/>
          </p:nvPr>
        </p:nvSpPr>
        <p:spPr>
          <a:xfrm>
            <a:off x="838200" y="1825625"/>
            <a:ext cx="10515600" cy="4351338"/>
          </a:xfrm>
        </p:spPr>
        <p:txBody>
          <a:bodyPr>
            <a:normAutofit/>
          </a:bodyPr>
          <a:lstStyle/>
          <a:p>
            <a:pPr>
              <a:lnSpc>
                <a:spcPct val="100000"/>
              </a:lnSpc>
              <a:spcBef>
                <a:spcPts val="0"/>
              </a:spcBef>
              <a:spcAft>
                <a:spcPts val="800"/>
              </a:spcAft>
            </a:pPr>
            <a:r>
              <a:rPr lang="en-SG" sz="2000" u="sng" dirty="0">
                <a:latin typeface="Calibri Light" panose="020F0302020204030204" pitchFamily="34" charset="0"/>
                <a:cs typeface="Calibri Light" panose="020F0302020204030204" pitchFamily="34" charset="0"/>
              </a:rPr>
              <a:t>What happens if you report a family/friend?</a:t>
            </a:r>
          </a:p>
          <a:p>
            <a:pPr lvl="1">
              <a:lnSpc>
                <a:spcPct val="100000"/>
              </a:lnSpc>
              <a:spcBef>
                <a:spcPts val="0"/>
              </a:spcBef>
              <a:spcAft>
                <a:spcPts val="800"/>
              </a:spcAft>
            </a:pPr>
            <a:r>
              <a:rPr lang="en-SG" sz="1600" dirty="0">
                <a:latin typeface="Calibri Light" panose="020F0302020204030204" pitchFamily="34" charset="0"/>
                <a:cs typeface="Calibri Light" panose="020F0302020204030204" pitchFamily="34" charset="0"/>
              </a:rPr>
              <a:t>You will be asked to provide some details so that officers can assess the case</a:t>
            </a:r>
          </a:p>
          <a:p>
            <a:pPr lvl="1">
              <a:lnSpc>
                <a:spcPct val="100000"/>
              </a:lnSpc>
              <a:spcBef>
                <a:spcPts val="0"/>
              </a:spcBef>
              <a:spcAft>
                <a:spcPts val="800"/>
              </a:spcAft>
            </a:pPr>
            <a:r>
              <a:rPr lang="en-SG" sz="1600" b="1" dirty="0">
                <a:latin typeface="Calibri Light" panose="020F0302020204030204" pitchFamily="34" charset="0"/>
                <a:cs typeface="Calibri Light" panose="020F0302020204030204" pitchFamily="34" charset="0"/>
              </a:rPr>
              <a:t>All details will be treated with strict confidentiality </a:t>
            </a:r>
          </a:p>
          <a:p>
            <a:pPr lvl="1">
              <a:lnSpc>
                <a:spcPct val="100000"/>
              </a:lnSpc>
              <a:spcBef>
                <a:spcPts val="0"/>
              </a:spcBef>
              <a:spcAft>
                <a:spcPts val="800"/>
              </a:spcAft>
            </a:pPr>
            <a:r>
              <a:rPr lang="en-SG" sz="1600" dirty="0">
                <a:latin typeface="Calibri Light" panose="020F0302020204030204" pitchFamily="34" charset="0"/>
                <a:cs typeface="Calibri Light" panose="020F0302020204030204" pitchFamily="34" charset="0"/>
              </a:rPr>
              <a:t>CNB will make an informed assessment and take early intervention and appropriate measures to assist you</a:t>
            </a:r>
          </a:p>
          <a:p>
            <a:pPr lvl="1">
              <a:lnSpc>
                <a:spcPct val="100000"/>
              </a:lnSpc>
              <a:spcBef>
                <a:spcPts val="0"/>
              </a:spcBef>
              <a:spcAft>
                <a:spcPts val="800"/>
              </a:spcAft>
            </a:pPr>
            <a:r>
              <a:rPr lang="en-SG" sz="1600" b="1" dirty="0">
                <a:latin typeface="Calibri Light" panose="020F0302020204030204" pitchFamily="34" charset="0"/>
                <a:cs typeface="Calibri Light" panose="020F0302020204030204" pitchFamily="34" charset="0"/>
              </a:rPr>
              <a:t>Your identity will be treated with strict confidentiality </a:t>
            </a:r>
          </a:p>
          <a:p>
            <a:pPr marL="457200" lvl="1" indent="0">
              <a:lnSpc>
                <a:spcPct val="100000"/>
              </a:lnSpc>
              <a:spcBef>
                <a:spcPts val="0"/>
              </a:spcBef>
              <a:spcAft>
                <a:spcPts val="800"/>
              </a:spcAft>
              <a:buNone/>
            </a:pPr>
            <a:endParaRPr lang="en-SG" sz="1600" b="1" dirty="0">
              <a:latin typeface="Calibri Light" panose="020F0302020204030204" pitchFamily="34" charset="0"/>
              <a:cs typeface="Calibri Light" panose="020F0302020204030204" pitchFamily="34" charset="0"/>
            </a:endParaRPr>
          </a:p>
          <a:p>
            <a:pPr>
              <a:lnSpc>
                <a:spcPct val="100000"/>
              </a:lnSpc>
              <a:spcBef>
                <a:spcPts val="0"/>
              </a:spcBef>
              <a:spcAft>
                <a:spcPts val="800"/>
              </a:spcAft>
            </a:pPr>
            <a:r>
              <a:rPr lang="en-SG" sz="2000" u="sng" dirty="0">
                <a:latin typeface="Calibri Light" panose="020F0302020204030204" pitchFamily="34" charset="0"/>
                <a:cs typeface="Calibri Light" panose="020F0302020204030204" pitchFamily="34" charset="0"/>
              </a:rPr>
              <a:t>What happens after your family/friend is arrested?</a:t>
            </a:r>
          </a:p>
          <a:p>
            <a:pPr lvl="1">
              <a:lnSpc>
                <a:spcPct val="100000"/>
              </a:lnSpc>
              <a:spcBef>
                <a:spcPts val="0"/>
              </a:spcBef>
              <a:spcAft>
                <a:spcPts val="800"/>
              </a:spcAft>
            </a:pPr>
            <a:r>
              <a:rPr lang="en-SG" sz="1600" dirty="0">
                <a:latin typeface="Calibri Light" panose="020F0302020204030204" pitchFamily="34" charset="0"/>
                <a:cs typeface="Calibri Light" panose="020F0302020204030204" pitchFamily="34" charset="0"/>
              </a:rPr>
              <a:t>The person will be brought back to CNB or the police station for investigation </a:t>
            </a:r>
          </a:p>
          <a:p>
            <a:pPr lvl="1">
              <a:lnSpc>
                <a:spcPct val="100000"/>
              </a:lnSpc>
              <a:spcBef>
                <a:spcPts val="0"/>
              </a:spcBef>
              <a:spcAft>
                <a:spcPts val="800"/>
              </a:spcAft>
            </a:pPr>
            <a:r>
              <a:rPr lang="en-SG" sz="1600" dirty="0">
                <a:latin typeface="Calibri Light" panose="020F0302020204030204" pitchFamily="34" charset="0"/>
                <a:cs typeface="Calibri Light" panose="020F0302020204030204" pitchFamily="34" charset="0"/>
              </a:rPr>
              <a:t>If suspected to be a drug abuser, he/she will be subjected to an Instant </a:t>
            </a:r>
          </a:p>
          <a:p>
            <a:pPr marL="457200" lvl="1" indent="0">
              <a:lnSpc>
                <a:spcPct val="100000"/>
              </a:lnSpc>
              <a:spcBef>
                <a:spcPts val="0"/>
              </a:spcBef>
              <a:spcAft>
                <a:spcPts val="800"/>
              </a:spcAft>
              <a:buNone/>
            </a:pPr>
            <a:r>
              <a:rPr lang="en-SG" sz="1600" dirty="0">
                <a:latin typeface="Calibri Light" panose="020F0302020204030204" pitchFamily="34" charset="0"/>
                <a:cs typeface="Calibri Light" panose="020F0302020204030204" pitchFamily="34" charset="0"/>
              </a:rPr>
              <a:t>    Urine Test (IUT) or hair test and interview by a CNB officer</a:t>
            </a:r>
          </a:p>
        </p:txBody>
      </p:sp>
      <p:grpSp>
        <p:nvGrpSpPr>
          <p:cNvPr id="11" name="Group 12">
            <a:extLst>
              <a:ext uri="{FF2B5EF4-FFF2-40B4-BE49-F238E27FC236}">
                <a16:creationId xmlns:a16="http://schemas.microsoft.com/office/drawing/2014/main" id="{E5F9A309-3B6D-746E-52A9-FA4B4176F9DA}"/>
              </a:ext>
            </a:extLst>
          </p:cNvPr>
          <p:cNvGrpSpPr/>
          <p:nvPr/>
        </p:nvGrpSpPr>
        <p:grpSpPr>
          <a:xfrm>
            <a:off x="7895616" y="2958108"/>
            <a:ext cx="4154703" cy="3218855"/>
            <a:chOff x="1863235" y="-18924"/>
            <a:chExt cx="5539604" cy="4291806"/>
          </a:xfrm>
        </p:grpSpPr>
        <p:pic>
          <p:nvPicPr>
            <p:cNvPr id="12" name="Picture 13">
              <a:extLst>
                <a:ext uri="{FF2B5EF4-FFF2-40B4-BE49-F238E27FC236}">
                  <a16:creationId xmlns:a16="http://schemas.microsoft.com/office/drawing/2014/main" id="{F1AEE0ED-5E64-4806-9BE8-67418B11F2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63235" y="491468"/>
              <a:ext cx="5539604" cy="3781414"/>
            </a:xfrm>
            <a:prstGeom prst="rect">
              <a:avLst/>
            </a:prstGeom>
          </p:spPr>
        </p:pic>
        <p:pic>
          <p:nvPicPr>
            <p:cNvPr id="13" name="Picture 14">
              <a:extLst>
                <a:ext uri="{FF2B5EF4-FFF2-40B4-BE49-F238E27FC236}">
                  <a16:creationId xmlns:a16="http://schemas.microsoft.com/office/drawing/2014/main" id="{DA63E3ED-D59E-D0D7-2957-555B1D6829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969291" y="-18924"/>
              <a:ext cx="1441357" cy="1277404"/>
            </a:xfrm>
            <a:prstGeom prst="rect">
              <a:avLst/>
            </a:prstGeom>
          </p:spPr>
        </p:pic>
        <p:sp>
          <p:nvSpPr>
            <p:cNvPr id="14" name="TextBox 15">
              <a:extLst>
                <a:ext uri="{FF2B5EF4-FFF2-40B4-BE49-F238E27FC236}">
                  <a16:creationId xmlns:a16="http://schemas.microsoft.com/office/drawing/2014/main" id="{0B32D37F-D43F-2217-A617-45969834CB3A}"/>
                </a:ext>
              </a:extLst>
            </p:cNvPr>
            <p:cNvSpPr txBox="1"/>
            <p:nvPr/>
          </p:nvSpPr>
          <p:spPr>
            <a:xfrm>
              <a:off x="2193955" y="1151706"/>
              <a:ext cx="4878163" cy="2872581"/>
            </a:xfrm>
            <a:prstGeom prst="rect">
              <a:avLst/>
            </a:prstGeom>
          </p:spPr>
          <p:txBody>
            <a:bodyPr wrap="square" lIns="0" tIns="0" rIns="0" bIns="0" rtlCol="0" anchor="t">
              <a:spAutoFit/>
            </a:bodyPr>
            <a:lstStyle/>
            <a:p>
              <a:pPr algn="just"/>
              <a:endParaRPr sz="1000" dirty="0">
                <a:latin typeface="Calibri Light" panose="020F0302020204030204" pitchFamily="34" charset="0"/>
                <a:cs typeface="Calibri Light" panose="020F0302020204030204" pitchFamily="34" charset="0"/>
              </a:endParaRPr>
            </a:p>
            <a:p>
              <a:pPr algn="just"/>
              <a:r>
                <a:rPr lang="en-US" sz="1000" dirty="0">
                  <a:solidFill>
                    <a:srgbClr val="253439"/>
                  </a:solidFill>
                  <a:latin typeface="Calibri Light" panose="020F0302020204030204" pitchFamily="34" charset="0"/>
                  <a:cs typeface="Calibri Light" panose="020F0302020204030204" pitchFamily="34" charset="0"/>
                </a:rPr>
                <a:t>Convincing someone to stop abusing drugs is not easy, and not everyone takes well to being told about what they should or should not do, especially if it is coming from a peer.</a:t>
              </a:r>
            </a:p>
            <a:p>
              <a:pPr algn="just"/>
              <a:endParaRPr sz="1000" dirty="0">
                <a:latin typeface="Calibri Light" panose="020F0302020204030204" pitchFamily="34" charset="0"/>
                <a:cs typeface="Calibri Light" panose="020F0302020204030204" pitchFamily="34" charset="0"/>
              </a:endParaRPr>
            </a:p>
            <a:p>
              <a:pPr algn="just"/>
              <a:r>
                <a:rPr lang="en-US" sz="1000" dirty="0">
                  <a:solidFill>
                    <a:srgbClr val="253439"/>
                  </a:solidFill>
                  <a:latin typeface="Calibri Light" panose="020F0302020204030204" pitchFamily="34" charset="0"/>
                  <a:cs typeface="Calibri Light" panose="020F0302020204030204" pitchFamily="34" charset="0"/>
                </a:rPr>
                <a:t>The best way to help your friend is to notify CNB so that they can get professional help soonest to address the drug problem accordingly. Upon notification, CNB will investigate and recommend the appropriate treatment and rehabilitation options based on his/her urine test results and risk profile.</a:t>
              </a:r>
            </a:p>
            <a:p>
              <a:pPr algn="just"/>
              <a:endParaRPr lang="en-US" sz="1000" dirty="0">
                <a:solidFill>
                  <a:srgbClr val="253439"/>
                </a:solidFill>
                <a:latin typeface="Calibri Light" panose="020F0302020204030204" pitchFamily="34" charset="0"/>
                <a:cs typeface="Calibri Light" panose="020F0302020204030204" pitchFamily="34" charset="0"/>
              </a:endParaRPr>
            </a:p>
            <a:p>
              <a:pPr algn="just"/>
              <a:r>
                <a:rPr lang="en-US" sz="1000" dirty="0">
                  <a:solidFill>
                    <a:srgbClr val="253439"/>
                  </a:solidFill>
                  <a:latin typeface="Calibri Light" panose="020F0302020204030204" pitchFamily="34" charset="0"/>
                  <a:cs typeface="Calibri Light" panose="020F0302020204030204" pitchFamily="34" charset="0"/>
                </a:rPr>
                <a:t>You may feel uncertain about notifying the authorities. But remember, you play an important role in saving your loved ones from falling deeper and deeper into the dangers of drugs. </a:t>
              </a:r>
            </a:p>
          </p:txBody>
        </p:sp>
      </p:grpSp>
      <p:sp>
        <p:nvSpPr>
          <p:cNvPr id="16" name="Slide Number Placeholder 15">
            <a:extLst>
              <a:ext uri="{FF2B5EF4-FFF2-40B4-BE49-F238E27FC236}">
                <a16:creationId xmlns:a16="http://schemas.microsoft.com/office/drawing/2014/main" id="{4C7171E8-AF1E-54FF-5CDA-1A1F98BDE40A}"/>
              </a:ext>
            </a:extLst>
          </p:cNvPr>
          <p:cNvSpPr>
            <a:spLocks noGrp="1"/>
          </p:cNvSpPr>
          <p:nvPr>
            <p:ph type="sldNum" sz="quarter" idx="12"/>
          </p:nvPr>
        </p:nvSpPr>
        <p:spPr/>
        <p:txBody>
          <a:bodyPr/>
          <a:lstStyle/>
          <a:p>
            <a:fld id="{76A2B3B5-49C0-48EE-87F6-742257CCDE1D}" type="slidenum">
              <a:rPr lang="en-SG" smtClean="0"/>
              <a:t>18</a:t>
            </a:fld>
            <a:endParaRPr lang="en-SG"/>
          </a:p>
        </p:txBody>
      </p:sp>
    </p:spTree>
    <p:extLst>
      <p:ext uri="{BB962C8B-B14F-4D97-AF65-F5344CB8AC3E}">
        <p14:creationId xmlns:p14="http://schemas.microsoft.com/office/powerpoint/2010/main" val="2752973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6" name="Group 4">
            <a:extLst>
              <a:ext uri="{FF2B5EF4-FFF2-40B4-BE49-F238E27FC236}">
                <a16:creationId xmlns:a16="http://schemas.microsoft.com/office/drawing/2014/main" id="{8C9E10D0-569F-D1AD-5FB7-7C366E10C30E}"/>
              </a:ext>
            </a:extLst>
          </p:cNvPr>
          <p:cNvGrpSpPr/>
          <p:nvPr/>
        </p:nvGrpSpPr>
        <p:grpSpPr>
          <a:xfrm>
            <a:off x="0" y="6429081"/>
            <a:ext cx="12192000" cy="434006"/>
            <a:chOff x="0" y="0"/>
            <a:chExt cx="3705002" cy="264446"/>
          </a:xfrm>
        </p:grpSpPr>
        <p:sp>
          <p:nvSpPr>
            <p:cNvPr id="17" name="Freeform 5">
              <a:extLst>
                <a:ext uri="{FF2B5EF4-FFF2-40B4-BE49-F238E27FC236}">
                  <a16:creationId xmlns:a16="http://schemas.microsoft.com/office/drawing/2014/main" id="{8221FC19-7289-4305-7171-35E3A51E1D71}"/>
                </a:ext>
              </a:extLst>
            </p:cNvPr>
            <p:cNvSpPr/>
            <p:nvPr/>
          </p:nvSpPr>
          <p:spPr>
            <a:xfrm>
              <a:off x="0" y="0"/>
              <a:ext cx="3705002" cy="264446"/>
            </a:xfrm>
            <a:custGeom>
              <a:avLst/>
              <a:gdLst/>
              <a:ahLst/>
              <a:cxnLst/>
              <a:rect l="l" t="t" r="r" b="b"/>
              <a:pathLst>
                <a:path w="3705002" h="264446">
                  <a:moveTo>
                    <a:pt x="0" y="0"/>
                  </a:moveTo>
                  <a:lnTo>
                    <a:pt x="3705002" y="0"/>
                  </a:lnTo>
                  <a:lnTo>
                    <a:pt x="3705002" y="264446"/>
                  </a:lnTo>
                  <a:lnTo>
                    <a:pt x="0" y="264446"/>
                  </a:lnTo>
                  <a:close/>
                </a:path>
              </a:pathLst>
            </a:custGeom>
            <a:solidFill>
              <a:srgbClr val="253439"/>
            </a:solidFill>
          </p:spPr>
        </p:sp>
        <p:sp>
          <p:nvSpPr>
            <p:cNvPr id="18" name="TextBox 6">
              <a:extLst>
                <a:ext uri="{FF2B5EF4-FFF2-40B4-BE49-F238E27FC236}">
                  <a16:creationId xmlns:a16="http://schemas.microsoft.com/office/drawing/2014/main" id="{F8A57FFF-D156-8680-93D6-1C4E27675B92}"/>
                </a:ext>
              </a:extLst>
            </p:cNvPr>
            <p:cNvSpPr txBox="1"/>
            <p:nvPr/>
          </p:nvSpPr>
          <p:spPr>
            <a:xfrm>
              <a:off x="0" y="-38100"/>
              <a:ext cx="812800" cy="850900"/>
            </a:xfrm>
            <a:prstGeom prst="rect">
              <a:avLst/>
            </a:prstGeom>
          </p:spPr>
          <p:txBody>
            <a:bodyPr lIns="48876" tIns="48876" rIns="48876" bIns="48876" rtlCol="0" anchor="ctr"/>
            <a:lstStyle/>
            <a:p>
              <a:pPr algn="ctr">
                <a:lnSpc>
                  <a:spcPts val="1885"/>
                </a:lnSpc>
                <a:spcBef>
                  <a:spcPct val="0"/>
                </a:spcBef>
              </a:pPr>
              <a:endParaRPr/>
            </a:p>
          </p:txBody>
        </p:sp>
      </p:grpSp>
      <p:sp>
        <p:nvSpPr>
          <p:cNvPr id="2" name="Title 1">
            <a:extLst>
              <a:ext uri="{FF2B5EF4-FFF2-40B4-BE49-F238E27FC236}">
                <a16:creationId xmlns:a16="http://schemas.microsoft.com/office/drawing/2014/main" id="{B58F5C70-05F0-6975-346B-237928230340}"/>
              </a:ext>
            </a:extLst>
          </p:cNvPr>
          <p:cNvSpPr>
            <a:spLocks noGrp="1"/>
          </p:cNvSpPr>
          <p:nvPr>
            <p:ph type="title"/>
          </p:nvPr>
        </p:nvSpPr>
        <p:spPr/>
        <p:txBody>
          <a:bodyPr/>
          <a:lstStyle/>
          <a:p>
            <a:r>
              <a:rPr lang="en-SG" dirty="0">
                <a:latin typeface="Franklin Gothic Medium" panose="020B0603020102020204" pitchFamily="34" charset="0"/>
              </a:rPr>
              <a:t>CONTACTS AND HELPLINES</a:t>
            </a:r>
          </a:p>
        </p:txBody>
      </p:sp>
      <p:pic>
        <p:nvPicPr>
          <p:cNvPr id="10" name="Picture 2">
            <a:extLst>
              <a:ext uri="{FF2B5EF4-FFF2-40B4-BE49-F238E27FC236}">
                <a16:creationId xmlns:a16="http://schemas.microsoft.com/office/drawing/2014/main" id="{4A670BC2-C82B-6F74-F791-E64B917034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flipV="1">
            <a:off x="10351641" y="-1249443"/>
            <a:ext cx="2909455" cy="3237223"/>
          </a:xfrm>
          <a:prstGeom prst="rect">
            <a:avLst/>
          </a:prstGeom>
        </p:spPr>
      </p:pic>
      <p:sp>
        <p:nvSpPr>
          <p:cNvPr id="32" name="TextBox 25">
            <a:extLst>
              <a:ext uri="{FF2B5EF4-FFF2-40B4-BE49-F238E27FC236}">
                <a16:creationId xmlns:a16="http://schemas.microsoft.com/office/drawing/2014/main" id="{45459565-BF49-CAE3-F266-E77D170B831D}"/>
              </a:ext>
            </a:extLst>
          </p:cNvPr>
          <p:cNvSpPr txBox="1"/>
          <p:nvPr/>
        </p:nvSpPr>
        <p:spPr>
          <a:xfrm>
            <a:off x="1091000" y="3034046"/>
            <a:ext cx="6671512" cy="423001"/>
          </a:xfrm>
          <a:prstGeom prst="rect">
            <a:avLst/>
          </a:prstGeom>
        </p:spPr>
        <p:txBody>
          <a:bodyPr wrap="square" lIns="0" tIns="0" rIns="0" bIns="0" rtlCol="0" anchor="t">
            <a:spAutoFit/>
          </a:bodyPr>
          <a:lstStyle/>
          <a:p>
            <a:pPr algn="just">
              <a:lnSpc>
                <a:spcPts val="1715"/>
              </a:lnSpc>
            </a:pPr>
            <a:r>
              <a:rPr lang="en-US" sz="1225" dirty="0">
                <a:solidFill>
                  <a:srgbClr val="253439"/>
                </a:solidFill>
                <a:latin typeface="Calibri Light" panose="020F0302020204030204" pitchFamily="34" charset="0"/>
                <a:cs typeface="Calibri Light" panose="020F0302020204030204" pitchFamily="34" charset="0"/>
              </a:rPr>
              <a:t>To help students know more about the harms and dangers of drugs and how to stay drug-free, CNB works closely with schools and community </a:t>
            </a:r>
            <a:r>
              <a:rPr lang="en-US" sz="1225" dirty="0" err="1">
                <a:solidFill>
                  <a:srgbClr val="253439"/>
                </a:solidFill>
                <a:latin typeface="Calibri Light" panose="020F0302020204030204" pitchFamily="34" charset="0"/>
                <a:cs typeface="Calibri Light" panose="020F0302020204030204" pitchFamily="34" charset="0"/>
              </a:rPr>
              <a:t>organisations</a:t>
            </a:r>
            <a:r>
              <a:rPr lang="en-US" sz="1225" dirty="0">
                <a:solidFill>
                  <a:srgbClr val="253439"/>
                </a:solidFill>
                <a:latin typeface="Calibri Light" panose="020F0302020204030204" pitchFamily="34" charset="0"/>
                <a:cs typeface="Calibri Light" panose="020F0302020204030204" pitchFamily="34" charset="0"/>
              </a:rPr>
              <a:t> to offer preventive drug education.</a:t>
            </a:r>
          </a:p>
        </p:txBody>
      </p:sp>
      <p:grpSp>
        <p:nvGrpSpPr>
          <p:cNvPr id="33" name="Group 26">
            <a:extLst>
              <a:ext uri="{FF2B5EF4-FFF2-40B4-BE49-F238E27FC236}">
                <a16:creationId xmlns:a16="http://schemas.microsoft.com/office/drawing/2014/main" id="{1A6DC4F3-6DD1-01D4-846A-CB5B759223AD}"/>
              </a:ext>
            </a:extLst>
          </p:cNvPr>
          <p:cNvGrpSpPr/>
          <p:nvPr/>
        </p:nvGrpSpPr>
        <p:grpSpPr>
          <a:xfrm>
            <a:off x="1082302" y="1715503"/>
            <a:ext cx="6747247" cy="445732"/>
            <a:chOff x="0" y="-21515"/>
            <a:chExt cx="7731059" cy="594309"/>
          </a:xfrm>
        </p:grpSpPr>
        <p:pic>
          <p:nvPicPr>
            <p:cNvPr id="34" name="Picture 27">
              <a:extLst>
                <a:ext uri="{FF2B5EF4-FFF2-40B4-BE49-F238E27FC236}">
                  <a16:creationId xmlns:a16="http://schemas.microsoft.com/office/drawing/2014/main" id="{C8A0167D-B8D9-C9CD-8A6B-A557F10DF4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0"/>
              <a:ext cx="4874844" cy="572794"/>
            </a:xfrm>
            <a:prstGeom prst="rect">
              <a:avLst/>
            </a:prstGeom>
          </p:spPr>
        </p:pic>
        <p:pic>
          <p:nvPicPr>
            <p:cNvPr id="35" name="Picture 28">
              <a:extLst>
                <a:ext uri="{FF2B5EF4-FFF2-40B4-BE49-F238E27FC236}">
                  <a16:creationId xmlns:a16="http://schemas.microsoft.com/office/drawing/2014/main" id="{07724845-62C0-D4F5-E8AE-4C132210F88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43003"/>
            <a:stretch>
              <a:fillRect/>
            </a:stretch>
          </p:blipFill>
          <p:spPr>
            <a:xfrm>
              <a:off x="4952593" y="0"/>
              <a:ext cx="2778466" cy="572794"/>
            </a:xfrm>
            <a:prstGeom prst="rect">
              <a:avLst/>
            </a:prstGeom>
          </p:spPr>
        </p:pic>
        <p:pic>
          <p:nvPicPr>
            <p:cNvPr id="36" name="Picture 29">
              <a:extLst>
                <a:ext uri="{FF2B5EF4-FFF2-40B4-BE49-F238E27FC236}">
                  <a16:creationId xmlns:a16="http://schemas.microsoft.com/office/drawing/2014/main" id="{2F3CA551-838B-F385-F07C-A7FDE62FC8B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4136" y="96732"/>
              <a:ext cx="372434" cy="379331"/>
            </a:xfrm>
            <a:prstGeom prst="rect">
              <a:avLst/>
            </a:prstGeom>
          </p:spPr>
        </p:pic>
        <p:sp>
          <p:nvSpPr>
            <p:cNvPr id="37" name="TextBox 30">
              <a:extLst>
                <a:ext uri="{FF2B5EF4-FFF2-40B4-BE49-F238E27FC236}">
                  <a16:creationId xmlns:a16="http://schemas.microsoft.com/office/drawing/2014/main" id="{67AC689A-377C-F027-0457-3127ECD9EA30}"/>
                </a:ext>
              </a:extLst>
            </p:cNvPr>
            <p:cNvSpPr txBox="1"/>
            <p:nvPr/>
          </p:nvSpPr>
          <p:spPr>
            <a:xfrm>
              <a:off x="580307" y="-21515"/>
              <a:ext cx="3135460" cy="568200"/>
            </a:xfrm>
            <a:prstGeom prst="rect">
              <a:avLst/>
            </a:prstGeom>
          </p:spPr>
          <p:txBody>
            <a:bodyPr lIns="0" tIns="0" rIns="0" bIns="0" rtlCol="0" anchor="t">
              <a:spAutoFit/>
            </a:bodyPr>
            <a:lstStyle/>
            <a:p>
              <a:pPr algn="just">
                <a:lnSpc>
                  <a:spcPts val="1715"/>
                </a:lnSpc>
              </a:pPr>
              <a:r>
                <a:rPr lang="en-US" sz="1225" dirty="0">
                  <a:solidFill>
                    <a:srgbClr val="253439"/>
                  </a:solidFill>
                  <a:latin typeface="Calibri Light" panose="020F0302020204030204" pitchFamily="34" charset="0"/>
                  <a:cs typeface="Calibri Light" panose="020F0302020204030204" pitchFamily="34" charset="0"/>
                </a:rPr>
                <a:t>Central Narcotics Bureau</a:t>
              </a:r>
            </a:p>
            <a:p>
              <a:pPr algn="just">
                <a:lnSpc>
                  <a:spcPts val="1715"/>
                </a:lnSpc>
              </a:pPr>
              <a:r>
                <a:rPr lang="en-US" sz="1225" dirty="0">
                  <a:solidFill>
                    <a:srgbClr val="253439"/>
                  </a:solidFill>
                  <a:latin typeface="Calibri Light" panose="020F0302020204030204" pitchFamily="34" charset="0"/>
                  <a:cs typeface="Calibri Light" panose="020F0302020204030204" pitchFamily="34" charset="0"/>
                </a:rPr>
                <a:t>1800-325-6666</a:t>
              </a:r>
            </a:p>
          </p:txBody>
        </p:sp>
        <p:sp>
          <p:nvSpPr>
            <p:cNvPr id="38" name="TextBox 31">
              <a:extLst>
                <a:ext uri="{FF2B5EF4-FFF2-40B4-BE49-F238E27FC236}">
                  <a16:creationId xmlns:a16="http://schemas.microsoft.com/office/drawing/2014/main" id="{EC94294F-CA50-6959-4DB0-20B71F03D47C}"/>
                </a:ext>
              </a:extLst>
            </p:cNvPr>
            <p:cNvSpPr txBox="1"/>
            <p:nvPr/>
          </p:nvSpPr>
          <p:spPr>
            <a:xfrm>
              <a:off x="5050629" y="53742"/>
              <a:ext cx="2582392" cy="444566"/>
            </a:xfrm>
            <a:prstGeom prst="rect">
              <a:avLst/>
            </a:prstGeom>
          </p:spPr>
          <p:txBody>
            <a:bodyPr lIns="0" tIns="0" rIns="0" bIns="0" rtlCol="0" anchor="t">
              <a:spAutoFit/>
            </a:bodyPr>
            <a:lstStyle/>
            <a:p>
              <a:pPr algn="just">
                <a:lnSpc>
                  <a:spcPts val="1311"/>
                </a:lnSpc>
              </a:pPr>
              <a:r>
                <a:rPr lang="en-US" sz="1200" dirty="0">
                  <a:solidFill>
                    <a:srgbClr val="253439"/>
                  </a:solidFill>
                  <a:latin typeface="Calibri Light" panose="020F0302020204030204" pitchFamily="34" charset="0"/>
                  <a:cs typeface="Calibri Light" panose="020F0302020204030204" pitchFamily="34" charset="0"/>
                </a:rPr>
                <a:t>Those who wish to </a:t>
              </a:r>
              <a:r>
                <a:rPr lang="en-US" sz="1200" b="1" dirty="0">
                  <a:solidFill>
                    <a:srgbClr val="253439"/>
                  </a:solidFill>
                  <a:latin typeface="Calibri Light" panose="020F0302020204030204" pitchFamily="34" charset="0"/>
                  <a:cs typeface="Calibri Light" panose="020F0302020204030204" pitchFamily="34" charset="0"/>
                </a:rPr>
                <a:t>report cases of suspected drug abuse</a:t>
              </a:r>
            </a:p>
          </p:txBody>
        </p:sp>
      </p:grpSp>
      <p:grpSp>
        <p:nvGrpSpPr>
          <p:cNvPr id="39" name="Group 32">
            <a:extLst>
              <a:ext uri="{FF2B5EF4-FFF2-40B4-BE49-F238E27FC236}">
                <a16:creationId xmlns:a16="http://schemas.microsoft.com/office/drawing/2014/main" id="{B586DB2D-939E-D013-7E24-98F0B628E083}"/>
              </a:ext>
            </a:extLst>
          </p:cNvPr>
          <p:cNvGrpSpPr/>
          <p:nvPr/>
        </p:nvGrpSpPr>
        <p:grpSpPr>
          <a:xfrm>
            <a:off x="1082303" y="2228732"/>
            <a:ext cx="6747246" cy="656337"/>
            <a:chOff x="0" y="0"/>
            <a:chExt cx="7717315" cy="875116"/>
          </a:xfrm>
        </p:grpSpPr>
        <p:pic>
          <p:nvPicPr>
            <p:cNvPr id="40" name="Picture 33">
              <a:extLst>
                <a:ext uri="{FF2B5EF4-FFF2-40B4-BE49-F238E27FC236}">
                  <a16:creationId xmlns:a16="http://schemas.microsoft.com/office/drawing/2014/main" id="{EA5A11C8-39E9-5D3D-2FBB-588F3BB860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0"/>
              <a:ext cx="4866178" cy="571776"/>
            </a:xfrm>
            <a:prstGeom prst="rect">
              <a:avLst/>
            </a:prstGeom>
          </p:spPr>
        </p:pic>
        <p:pic>
          <p:nvPicPr>
            <p:cNvPr id="41" name="Picture 34">
              <a:extLst>
                <a:ext uri="{FF2B5EF4-FFF2-40B4-BE49-F238E27FC236}">
                  <a16:creationId xmlns:a16="http://schemas.microsoft.com/office/drawing/2014/main" id="{6331E132-F85E-6930-68DE-EAA69E61AA2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43003"/>
            <a:stretch>
              <a:fillRect/>
            </a:stretch>
          </p:blipFill>
          <p:spPr>
            <a:xfrm>
              <a:off x="4943788" y="0"/>
              <a:ext cx="2773527" cy="571776"/>
            </a:xfrm>
            <a:prstGeom prst="rect">
              <a:avLst/>
            </a:prstGeom>
          </p:spPr>
        </p:pic>
        <p:pic>
          <p:nvPicPr>
            <p:cNvPr id="42" name="Picture 35">
              <a:extLst>
                <a:ext uri="{FF2B5EF4-FFF2-40B4-BE49-F238E27FC236}">
                  <a16:creationId xmlns:a16="http://schemas.microsoft.com/office/drawing/2014/main" id="{40AE8C42-20B1-3B0D-113F-5C8276EF6F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285888"/>
              <a:ext cx="4866178" cy="571776"/>
            </a:xfrm>
            <a:prstGeom prst="rect">
              <a:avLst/>
            </a:prstGeom>
          </p:spPr>
        </p:pic>
        <p:pic>
          <p:nvPicPr>
            <p:cNvPr id="43" name="Picture 36">
              <a:extLst>
                <a:ext uri="{FF2B5EF4-FFF2-40B4-BE49-F238E27FC236}">
                  <a16:creationId xmlns:a16="http://schemas.microsoft.com/office/drawing/2014/main" id="{A0948A1B-1AEF-0E6E-4B6D-ECD89DB713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43003"/>
            <a:stretch>
              <a:fillRect/>
            </a:stretch>
          </p:blipFill>
          <p:spPr>
            <a:xfrm>
              <a:off x="4943788" y="285888"/>
              <a:ext cx="2773527" cy="571776"/>
            </a:xfrm>
            <a:prstGeom prst="rect">
              <a:avLst/>
            </a:prstGeom>
          </p:spPr>
        </p:pic>
        <p:pic>
          <p:nvPicPr>
            <p:cNvPr id="44" name="Picture 37">
              <a:extLst>
                <a:ext uri="{FF2B5EF4-FFF2-40B4-BE49-F238E27FC236}">
                  <a16:creationId xmlns:a16="http://schemas.microsoft.com/office/drawing/2014/main" id="{A29501F4-056E-6A8E-D8E3-BE827B6E64D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04136" y="257743"/>
              <a:ext cx="371772" cy="360619"/>
            </a:xfrm>
            <a:prstGeom prst="rect">
              <a:avLst/>
            </a:prstGeom>
          </p:spPr>
        </p:pic>
        <p:sp>
          <p:nvSpPr>
            <p:cNvPr id="45" name="TextBox 38">
              <a:extLst>
                <a:ext uri="{FF2B5EF4-FFF2-40B4-BE49-F238E27FC236}">
                  <a16:creationId xmlns:a16="http://schemas.microsoft.com/office/drawing/2014/main" id="{4A5FC53B-C7CD-1D1F-D629-A97355256D82}"/>
                </a:ext>
              </a:extLst>
            </p:cNvPr>
            <p:cNvSpPr txBox="1"/>
            <p:nvPr/>
          </p:nvSpPr>
          <p:spPr>
            <a:xfrm>
              <a:off x="579461" y="24795"/>
              <a:ext cx="4208377" cy="777880"/>
            </a:xfrm>
            <a:prstGeom prst="rect">
              <a:avLst/>
            </a:prstGeom>
          </p:spPr>
          <p:txBody>
            <a:bodyPr lIns="0" tIns="0" rIns="0" bIns="0" rtlCol="0" anchor="t">
              <a:spAutoFit/>
            </a:bodyPr>
            <a:lstStyle/>
            <a:p>
              <a:pPr algn="just">
                <a:lnSpc>
                  <a:spcPts val="1712"/>
                </a:lnSpc>
              </a:pPr>
              <a:r>
                <a:rPr lang="en-US" sz="1223">
                  <a:solidFill>
                    <a:srgbClr val="253439"/>
                  </a:solidFill>
                  <a:latin typeface="Calibri Light" panose="020F0302020204030204" pitchFamily="34" charset="0"/>
                  <a:cs typeface="Calibri Light" panose="020F0302020204030204" pitchFamily="34" charset="0"/>
                </a:rPr>
                <a:t>Singapore Anti-Narcotics Association </a:t>
              </a:r>
            </a:p>
            <a:p>
              <a:pPr algn="just">
                <a:lnSpc>
                  <a:spcPts val="1443"/>
                </a:lnSpc>
              </a:pPr>
              <a:r>
                <a:rPr lang="en-US" sz="1031">
                  <a:solidFill>
                    <a:srgbClr val="253439"/>
                  </a:solidFill>
                  <a:latin typeface="Calibri Light" panose="020F0302020204030204" pitchFamily="34" charset="0"/>
                  <a:cs typeface="Calibri Light" panose="020F0302020204030204" pitchFamily="34" charset="0"/>
                </a:rPr>
                <a:t>https://talk2sana.com/tools-for-change/live-chat/</a:t>
              </a:r>
            </a:p>
            <a:p>
              <a:pPr algn="just">
                <a:lnSpc>
                  <a:spcPts val="1443"/>
                </a:lnSpc>
              </a:pPr>
              <a:r>
                <a:rPr lang="en-US" sz="1031">
                  <a:solidFill>
                    <a:srgbClr val="253439"/>
                  </a:solidFill>
                  <a:latin typeface="Calibri Light" panose="020F0302020204030204" pitchFamily="34" charset="0"/>
                  <a:cs typeface="Calibri Light" panose="020F0302020204030204" pitchFamily="34" charset="0"/>
                </a:rPr>
                <a:t>6pm to 9.30pm (Mon to Fri)</a:t>
              </a:r>
            </a:p>
          </p:txBody>
        </p:sp>
        <p:sp>
          <p:nvSpPr>
            <p:cNvPr id="46" name="TextBox 39">
              <a:extLst>
                <a:ext uri="{FF2B5EF4-FFF2-40B4-BE49-F238E27FC236}">
                  <a16:creationId xmlns:a16="http://schemas.microsoft.com/office/drawing/2014/main" id="{1505FBCA-F7ED-2E62-87B3-5B09B8A4E739}"/>
                </a:ext>
              </a:extLst>
            </p:cNvPr>
            <p:cNvSpPr txBox="1"/>
            <p:nvPr/>
          </p:nvSpPr>
          <p:spPr>
            <a:xfrm>
              <a:off x="5041651" y="54379"/>
              <a:ext cx="2577801" cy="820737"/>
            </a:xfrm>
            <a:prstGeom prst="rect">
              <a:avLst/>
            </a:prstGeom>
          </p:spPr>
          <p:txBody>
            <a:bodyPr lIns="0" tIns="0" rIns="0" bIns="0" rtlCol="0" anchor="t">
              <a:spAutoFit/>
            </a:bodyPr>
            <a:lstStyle/>
            <a:p>
              <a:pPr algn="just">
                <a:lnSpc>
                  <a:spcPts val="1174"/>
                </a:lnSpc>
              </a:pPr>
              <a:r>
                <a:rPr lang="en-US" sz="1050" dirty="0">
                  <a:solidFill>
                    <a:srgbClr val="253439"/>
                  </a:solidFill>
                  <a:latin typeface="Calibri Light" panose="020F0302020204030204" pitchFamily="34" charset="0"/>
                  <a:cs typeface="Calibri Light" panose="020F0302020204030204" pitchFamily="34" charset="0"/>
                </a:rPr>
                <a:t>Those who wish to </a:t>
              </a:r>
              <a:r>
                <a:rPr lang="en-US" sz="1050" b="1" dirty="0">
                  <a:solidFill>
                    <a:srgbClr val="253439"/>
                  </a:solidFill>
                  <a:latin typeface="Calibri Light" panose="020F0302020204030204" pitchFamily="34" charset="0"/>
                  <a:cs typeface="Calibri Light" panose="020F0302020204030204" pitchFamily="34" charset="0"/>
                </a:rPr>
                <a:t>talk to para-counsellors </a:t>
              </a:r>
              <a:r>
                <a:rPr lang="en-US" sz="1050" dirty="0">
                  <a:solidFill>
                    <a:srgbClr val="253439"/>
                  </a:solidFill>
                  <a:latin typeface="Calibri Light" panose="020F0302020204030204" pitchFamily="34" charset="0"/>
                  <a:cs typeface="Calibri Light" panose="020F0302020204030204" pitchFamily="34" charset="0"/>
                </a:rPr>
                <a:t>about any drug-related issues that you or someone close to you might be facing</a:t>
              </a:r>
            </a:p>
          </p:txBody>
        </p:sp>
      </p:grpSp>
      <p:sp>
        <p:nvSpPr>
          <p:cNvPr id="58" name="TextBox 53">
            <a:extLst>
              <a:ext uri="{FF2B5EF4-FFF2-40B4-BE49-F238E27FC236}">
                <a16:creationId xmlns:a16="http://schemas.microsoft.com/office/drawing/2014/main" id="{81BFA8A9-6E8A-2863-75E9-CA64036310CB}"/>
              </a:ext>
            </a:extLst>
          </p:cNvPr>
          <p:cNvSpPr txBox="1"/>
          <p:nvPr/>
        </p:nvSpPr>
        <p:spPr>
          <a:xfrm>
            <a:off x="5398291" y="1483251"/>
            <a:ext cx="2157190" cy="218008"/>
          </a:xfrm>
          <a:prstGeom prst="rect">
            <a:avLst/>
          </a:prstGeom>
        </p:spPr>
        <p:txBody>
          <a:bodyPr lIns="0" tIns="0" rIns="0" bIns="0" rtlCol="0" anchor="t">
            <a:spAutoFit/>
          </a:bodyPr>
          <a:lstStyle/>
          <a:p>
            <a:pPr>
              <a:lnSpc>
                <a:spcPts val="1731"/>
              </a:lnSpc>
            </a:pPr>
            <a:r>
              <a:rPr lang="en-US" sz="1600" dirty="0">
                <a:solidFill>
                  <a:srgbClr val="011E41"/>
                </a:solidFill>
                <a:latin typeface="Libre Franklin Black Bold"/>
              </a:rPr>
              <a:t>FOR WHO?</a:t>
            </a:r>
          </a:p>
        </p:txBody>
      </p:sp>
      <p:sp>
        <p:nvSpPr>
          <p:cNvPr id="59" name="TextBox 54">
            <a:extLst>
              <a:ext uri="{FF2B5EF4-FFF2-40B4-BE49-F238E27FC236}">
                <a16:creationId xmlns:a16="http://schemas.microsoft.com/office/drawing/2014/main" id="{510152BC-4A4C-BCCA-108E-3E6016F1BADD}"/>
              </a:ext>
            </a:extLst>
          </p:cNvPr>
          <p:cNvSpPr txBox="1"/>
          <p:nvPr/>
        </p:nvSpPr>
        <p:spPr>
          <a:xfrm>
            <a:off x="1098870" y="1492754"/>
            <a:ext cx="2295401" cy="218008"/>
          </a:xfrm>
          <a:prstGeom prst="rect">
            <a:avLst/>
          </a:prstGeom>
        </p:spPr>
        <p:txBody>
          <a:bodyPr lIns="0" tIns="0" rIns="0" bIns="0" rtlCol="0" anchor="t">
            <a:spAutoFit/>
          </a:bodyPr>
          <a:lstStyle/>
          <a:p>
            <a:pPr>
              <a:lnSpc>
                <a:spcPts val="1731"/>
              </a:lnSpc>
            </a:pPr>
            <a:r>
              <a:rPr lang="en-US" sz="1600" dirty="0">
                <a:solidFill>
                  <a:srgbClr val="011E41"/>
                </a:solidFill>
                <a:latin typeface="Libre Franklin Black Bold"/>
              </a:rPr>
              <a:t>CONTACT</a:t>
            </a:r>
          </a:p>
        </p:txBody>
      </p:sp>
      <p:sp>
        <p:nvSpPr>
          <p:cNvPr id="61" name="Slide Number Placeholder 60">
            <a:extLst>
              <a:ext uri="{FF2B5EF4-FFF2-40B4-BE49-F238E27FC236}">
                <a16:creationId xmlns:a16="http://schemas.microsoft.com/office/drawing/2014/main" id="{F253F760-D209-88B3-292E-4BDA195C2B29}"/>
              </a:ext>
            </a:extLst>
          </p:cNvPr>
          <p:cNvSpPr>
            <a:spLocks noGrp="1"/>
          </p:cNvSpPr>
          <p:nvPr>
            <p:ph type="sldNum" sz="quarter" idx="12"/>
          </p:nvPr>
        </p:nvSpPr>
        <p:spPr/>
        <p:txBody>
          <a:bodyPr/>
          <a:lstStyle/>
          <a:p>
            <a:fld id="{76A2B3B5-49C0-48EE-87F6-742257CCDE1D}" type="slidenum">
              <a:rPr lang="en-SG" smtClean="0"/>
              <a:t>19</a:t>
            </a:fld>
            <a:endParaRPr lang="en-SG"/>
          </a:p>
        </p:txBody>
      </p:sp>
      <p:grpSp>
        <p:nvGrpSpPr>
          <p:cNvPr id="3" name="Group 7">
            <a:extLst>
              <a:ext uri="{FF2B5EF4-FFF2-40B4-BE49-F238E27FC236}">
                <a16:creationId xmlns:a16="http://schemas.microsoft.com/office/drawing/2014/main" id="{E42A88A2-7523-4B86-6750-526628DD3A0F}"/>
              </a:ext>
            </a:extLst>
          </p:cNvPr>
          <p:cNvGrpSpPr/>
          <p:nvPr/>
        </p:nvGrpSpPr>
        <p:grpSpPr>
          <a:xfrm>
            <a:off x="1115946" y="5242230"/>
            <a:ext cx="6731933" cy="561215"/>
            <a:chOff x="0" y="0"/>
            <a:chExt cx="8035431" cy="893018"/>
          </a:xfrm>
        </p:grpSpPr>
        <p:pic>
          <p:nvPicPr>
            <p:cNvPr id="4" name="Picture 8">
              <a:extLst>
                <a:ext uri="{FF2B5EF4-FFF2-40B4-BE49-F238E27FC236}">
                  <a16:creationId xmlns:a16="http://schemas.microsoft.com/office/drawing/2014/main" id="{B685B054-C6E9-9C99-CD6B-1535283B65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0"/>
              <a:ext cx="5066767" cy="595345"/>
            </a:xfrm>
            <a:prstGeom prst="rect">
              <a:avLst/>
            </a:prstGeom>
          </p:spPr>
        </p:pic>
        <p:pic>
          <p:nvPicPr>
            <p:cNvPr id="5" name="Picture 9">
              <a:extLst>
                <a:ext uri="{FF2B5EF4-FFF2-40B4-BE49-F238E27FC236}">
                  <a16:creationId xmlns:a16="http://schemas.microsoft.com/office/drawing/2014/main" id="{29B83F79-449D-98F0-806B-660D08203B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43003"/>
            <a:stretch>
              <a:fillRect/>
            </a:stretch>
          </p:blipFill>
          <p:spPr>
            <a:xfrm>
              <a:off x="5147576" y="0"/>
              <a:ext cx="2887855" cy="595345"/>
            </a:xfrm>
            <a:prstGeom prst="rect">
              <a:avLst/>
            </a:prstGeom>
          </p:spPr>
        </p:pic>
        <p:pic>
          <p:nvPicPr>
            <p:cNvPr id="11" name="Picture 10">
              <a:extLst>
                <a:ext uri="{FF2B5EF4-FFF2-40B4-BE49-F238E27FC236}">
                  <a16:creationId xmlns:a16="http://schemas.microsoft.com/office/drawing/2014/main" id="{65F20CC0-D313-9046-1623-330262916F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297673"/>
              <a:ext cx="5066767" cy="595345"/>
            </a:xfrm>
            <a:prstGeom prst="rect">
              <a:avLst/>
            </a:prstGeom>
          </p:spPr>
        </p:pic>
        <p:pic>
          <p:nvPicPr>
            <p:cNvPr id="12" name="Picture 11">
              <a:extLst>
                <a:ext uri="{FF2B5EF4-FFF2-40B4-BE49-F238E27FC236}">
                  <a16:creationId xmlns:a16="http://schemas.microsoft.com/office/drawing/2014/main" id="{74765A33-5A05-4973-9117-DE17D29DA5A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43003"/>
            <a:stretch>
              <a:fillRect/>
            </a:stretch>
          </p:blipFill>
          <p:spPr>
            <a:xfrm>
              <a:off x="5147576" y="297673"/>
              <a:ext cx="2887855" cy="595345"/>
            </a:xfrm>
            <a:prstGeom prst="rect">
              <a:avLst/>
            </a:prstGeom>
          </p:spPr>
        </p:pic>
        <p:sp>
          <p:nvSpPr>
            <p:cNvPr id="13" name="TextBox 12">
              <a:extLst>
                <a:ext uri="{FF2B5EF4-FFF2-40B4-BE49-F238E27FC236}">
                  <a16:creationId xmlns:a16="http://schemas.microsoft.com/office/drawing/2014/main" id="{5184B2E0-5C64-DEF6-3E9C-61E1CDBCEE6B}"/>
                </a:ext>
              </a:extLst>
            </p:cNvPr>
            <p:cNvSpPr txBox="1"/>
            <p:nvPr/>
          </p:nvSpPr>
          <p:spPr>
            <a:xfrm>
              <a:off x="5160629" y="81719"/>
              <a:ext cx="2786502" cy="734612"/>
            </a:xfrm>
            <a:prstGeom prst="rect">
              <a:avLst/>
            </a:prstGeom>
          </p:spPr>
          <p:txBody>
            <a:bodyPr wrap="square" lIns="0" tIns="0" rIns="0" bIns="0" rtlCol="0" anchor="t">
              <a:spAutoFit/>
            </a:bodyPr>
            <a:lstStyle/>
            <a:p>
              <a:pPr algn="just">
                <a:lnSpc>
                  <a:spcPts val="1222"/>
                </a:lnSpc>
              </a:pPr>
              <a:r>
                <a:rPr lang="en-US" sz="1000" dirty="0">
                  <a:solidFill>
                    <a:srgbClr val="253439"/>
                  </a:solidFill>
                  <a:latin typeface="Calibri Light" panose="020F0302020204030204" pitchFamily="34" charset="0"/>
                  <a:cs typeface="Calibri Light" panose="020F0302020204030204" pitchFamily="34" charset="0"/>
                </a:rPr>
                <a:t>Those who wish to enquire about </a:t>
              </a:r>
              <a:r>
                <a:rPr lang="en-US" sz="1000" b="1" dirty="0">
                  <a:solidFill>
                    <a:srgbClr val="253439"/>
                  </a:solidFill>
                  <a:latin typeface="Calibri Light" panose="020F0302020204030204" pitchFamily="34" charset="0"/>
                  <a:cs typeface="Calibri Light" panose="020F0302020204030204" pitchFamily="34" charset="0"/>
                </a:rPr>
                <a:t>preventive drug education-related matters </a:t>
              </a:r>
              <a:r>
                <a:rPr lang="en-US" sz="1000" dirty="0">
                  <a:solidFill>
                    <a:srgbClr val="253439"/>
                  </a:solidFill>
                  <a:latin typeface="Calibri Light" panose="020F0302020204030204" pitchFamily="34" charset="0"/>
                  <a:cs typeface="Calibri Light" panose="020F0302020204030204" pitchFamily="34" charset="0"/>
                </a:rPr>
                <a:t>or wish to explore </a:t>
              </a:r>
              <a:r>
                <a:rPr lang="en-US" sz="1000" b="1" dirty="0">
                  <a:solidFill>
                    <a:srgbClr val="253439"/>
                  </a:solidFill>
                  <a:latin typeface="Calibri Light" panose="020F0302020204030204" pitchFamily="34" charset="0"/>
                  <a:cs typeface="Calibri Light" panose="020F0302020204030204" pitchFamily="34" charset="0"/>
                </a:rPr>
                <a:t>collaboration opportunities</a:t>
              </a:r>
            </a:p>
          </p:txBody>
        </p:sp>
        <p:pic>
          <p:nvPicPr>
            <p:cNvPr id="14" name="Picture 13">
              <a:extLst>
                <a:ext uri="{FF2B5EF4-FFF2-40B4-BE49-F238E27FC236}">
                  <a16:creationId xmlns:a16="http://schemas.microsoft.com/office/drawing/2014/main" id="{14EB7FD2-0B3C-1A1C-FBB3-782AFD6EAFE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5610" y="340599"/>
              <a:ext cx="322716" cy="211819"/>
            </a:xfrm>
            <a:prstGeom prst="rect">
              <a:avLst/>
            </a:prstGeom>
          </p:spPr>
        </p:pic>
        <p:sp>
          <p:nvSpPr>
            <p:cNvPr id="62" name="TextBox 14">
              <a:extLst>
                <a:ext uri="{FF2B5EF4-FFF2-40B4-BE49-F238E27FC236}">
                  <a16:creationId xmlns:a16="http://schemas.microsoft.com/office/drawing/2014/main" id="{46206AF9-6A48-7B12-63DA-A1D302D70519}"/>
                </a:ext>
              </a:extLst>
            </p:cNvPr>
            <p:cNvSpPr txBox="1"/>
            <p:nvPr/>
          </p:nvSpPr>
          <p:spPr>
            <a:xfrm>
              <a:off x="632942" y="295006"/>
              <a:ext cx="4381851" cy="258106"/>
            </a:xfrm>
            <a:prstGeom prst="rect">
              <a:avLst/>
            </a:prstGeom>
          </p:spPr>
          <p:txBody>
            <a:bodyPr lIns="0" tIns="0" rIns="0" bIns="0" rtlCol="0" anchor="t">
              <a:spAutoFit/>
            </a:bodyPr>
            <a:lstStyle/>
            <a:p>
              <a:pPr algn="just">
                <a:lnSpc>
                  <a:spcPts val="1642"/>
                </a:lnSpc>
              </a:pPr>
              <a:r>
                <a:rPr lang="en-US" sz="1173">
                  <a:solidFill>
                    <a:srgbClr val="253439"/>
                  </a:solidFill>
                  <a:latin typeface="Calibri Light" panose="020F0302020204030204" pitchFamily="34" charset="0"/>
                  <a:cs typeface="Calibri Light" panose="020F0302020204030204" pitchFamily="34" charset="0"/>
                </a:rPr>
                <a:t>CNB_Community_Partnership@cnb.gov.sg</a:t>
              </a:r>
            </a:p>
          </p:txBody>
        </p:sp>
      </p:grpSp>
      <p:grpSp>
        <p:nvGrpSpPr>
          <p:cNvPr id="69" name="Group 35">
            <a:extLst>
              <a:ext uri="{FF2B5EF4-FFF2-40B4-BE49-F238E27FC236}">
                <a16:creationId xmlns:a16="http://schemas.microsoft.com/office/drawing/2014/main" id="{27AD1514-5A77-C560-1A43-A16B02DEB959}"/>
              </a:ext>
            </a:extLst>
          </p:cNvPr>
          <p:cNvGrpSpPr/>
          <p:nvPr/>
        </p:nvGrpSpPr>
        <p:grpSpPr>
          <a:xfrm>
            <a:off x="1109583" y="3538088"/>
            <a:ext cx="6719967" cy="604180"/>
            <a:chOff x="0" y="0"/>
            <a:chExt cx="8021147" cy="894933"/>
          </a:xfrm>
        </p:grpSpPr>
        <p:pic>
          <p:nvPicPr>
            <p:cNvPr id="70" name="Picture 36">
              <a:extLst>
                <a:ext uri="{FF2B5EF4-FFF2-40B4-BE49-F238E27FC236}">
                  <a16:creationId xmlns:a16="http://schemas.microsoft.com/office/drawing/2014/main" id="{9E9E1207-9486-585D-83E5-252FDE2328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0"/>
              <a:ext cx="5078820" cy="596761"/>
            </a:xfrm>
            <a:prstGeom prst="rect">
              <a:avLst/>
            </a:prstGeom>
          </p:spPr>
        </p:pic>
        <p:pic>
          <p:nvPicPr>
            <p:cNvPr id="71" name="Picture 37">
              <a:extLst>
                <a:ext uri="{FF2B5EF4-FFF2-40B4-BE49-F238E27FC236}">
                  <a16:creationId xmlns:a16="http://schemas.microsoft.com/office/drawing/2014/main" id="{88DBDD38-DE0C-CA38-5998-B0DDE1C8109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43003"/>
            <a:stretch>
              <a:fillRect/>
            </a:stretch>
          </p:blipFill>
          <p:spPr>
            <a:xfrm>
              <a:off x="5159629" y="10059"/>
              <a:ext cx="2861518" cy="589916"/>
            </a:xfrm>
            <a:prstGeom prst="rect">
              <a:avLst/>
            </a:prstGeom>
          </p:spPr>
        </p:pic>
        <p:pic>
          <p:nvPicPr>
            <p:cNvPr id="72" name="Picture 38">
              <a:extLst>
                <a:ext uri="{FF2B5EF4-FFF2-40B4-BE49-F238E27FC236}">
                  <a16:creationId xmlns:a16="http://schemas.microsoft.com/office/drawing/2014/main" id="{3D95CE92-2836-8EFC-03CE-9B0C6B60AC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298590"/>
              <a:ext cx="5075251" cy="596342"/>
            </a:xfrm>
            <a:prstGeom prst="rect">
              <a:avLst/>
            </a:prstGeom>
          </p:spPr>
        </p:pic>
        <p:pic>
          <p:nvPicPr>
            <p:cNvPr id="73" name="Picture 39">
              <a:extLst>
                <a:ext uri="{FF2B5EF4-FFF2-40B4-BE49-F238E27FC236}">
                  <a16:creationId xmlns:a16="http://schemas.microsoft.com/office/drawing/2014/main" id="{DEFD0DEC-5A48-5BC4-B26A-AF5617EC304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43003"/>
            <a:stretch>
              <a:fillRect/>
            </a:stretch>
          </p:blipFill>
          <p:spPr>
            <a:xfrm>
              <a:off x="5159629" y="305017"/>
              <a:ext cx="2861518" cy="589916"/>
            </a:xfrm>
            <a:prstGeom prst="rect">
              <a:avLst/>
            </a:prstGeom>
          </p:spPr>
        </p:pic>
        <p:pic>
          <p:nvPicPr>
            <p:cNvPr id="74" name="Picture 40">
              <a:extLst>
                <a:ext uri="{FF2B5EF4-FFF2-40B4-BE49-F238E27FC236}">
                  <a16:creationId xmlns:a16="http://schemas.microsoft.com/office/drawing/2014/main" id="{07B88BBB-1F86-A5F7-D311-F6C4632E9A4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665868" y="180015"/>
              <a:ext cx="290515" cy="260935"/>
            </a:xfrm>
            <a:prstGeom prst="rect">
              <a:avLst/>
            </a:prstGeom>
          </p:spPr>
        </p:pic>
        <p:sp>
          <p:nvSpPr>
            <p:cNvPr id="75" name="TextBox 41">
              <a:extLst>
                <a:ext uri="{FF2B5EF4-FFF2-40B4-BE49-F238E27FC236}">
                  <a16:creationId xmlns:a16="http://schemas.microsoft.com/office/drawing/2014/main" id="{F3F27C67-18BD-F528-F5CD-DDC3D1126D55}"/>
                </a:ext>
              </a:extLst>
            </p:cNvPr>
            <p:cNvSpPr txBox="1"/>
            <p:nvPr/>
          </p:nvSpPr>
          <p:spPr>
            <a:xfrm>
              <a:off x="1088074" y="91578"/>
              <a:ext cx="4050018" cy="666216"/>
            </a:xfrm>
            <a:prstGeom prst="rect">
              <a:avLst/>
            </a:prstGeom>
          </p:spPr>
          <p:txBody>
            <a:bodyPr lIns="0" tIns="0" rIns="0" bIns="0" rtlCol="0" anchor="t">
              <a:spAutoFit/>
            </a:bodyPr>
            <a:lstStyle/>
            <a:p>
              <a:pPr algn="just">
                <a:lnSpc>
                  <a:spcPts val="2037"/>
                </a:lnSpc>
              </a:pPr>
              <a:r>
                <a:rPr lang="en-US" sz="1273">
                  <a:solidFill>
                    <a:srgbClr val="253439"/>
                  </a:solidFill>
                  <a:latin typeface="Calibri Light" panose="020F0302020204030204" pitchFamily="34" charset="0"/>
                  <a:cs typeface="Calibri Light" panose="020F0302020204030204" pitchFamily="34" charset="0"/>
                </a:rPr>
                <a:t>www.cnb.gov.sg</a:t>
              </a:r>
            </a:p>
            <a:p>
              <a:pPr algn="just">
                <a:lnSpc>
                  <a:spcPts val="2037"/>
                </a:lnSpc>
              </a:pPr>
              <a:r>
                <a:rPr lang="en-US" sz="1273">
                  <a:solidFill>
                    <a:srgbClr val="253439"/>
                  </a:solidFill>
                  <a:latin typeface="Calibri Light" panose="020F0302020204030204" pitchFamily="34" charset="0"/>
                  <a:cs typeface="Calibri Light" panose="020F0302020204030204" pitchFamily="34" charset="0"/>
                </a:rPr>
                <a:t>@CNB.DrugFreeSG</a:t>
              </a:r>
            </a:p>
          </p:txBody>
        </p:sp>
        <p:sp>
          <p:nvSpPr>
            <p:cNvPr id="76" name="TextBox 42">
              <a:extLst>
                <a:ext uri="{FF2B5EF4-FFF2-40B4-BE49-F238E27FC236}">
                  <a16:creationId xmlns:a16="http://schemas.microsoft.com/office/drawing/2014/main" id="{4420ED4C-2110-E6F2-D0EA-F90A5DB957FB}"/>
                </a:ext>
              </a:extLst>
            </p:cNvPr>
            <p:cNvSpPr txBox="1"/>
            <p:nvPr/>
          </p:nvSpPr>
          <p:spPr>
            <a:xfrm>
              <a:off x="5222497" y="35984"/>
              <a:ext cx="2684061" cy="781470"/>
            </a:xfrm>
            <a:prstGeom prst="rect">
              <a:avLst/>
            </a:prstGeom>
          </p:spPr>
          <p:txBody>
            <a:bodyPr lIns="0" tIns="0" rIns="0" bIns="0" rtlCol="0" anchor="t">
              <a:spAutoFit/>
            </a:bodyPr>
            <a:lstStyle/>
            <a:p>
              <a:pPr algn="just">
                <a:lnSpc>
                  <a:spcPts val="1362"/>
                </a:lnSpc>
              </a:pPr>
              <a:r>
                <a:rPr lang="en-US" sz="1050" dirty="0">
                  <a:solidFill>
                    <a:srgbClr val="253439"/>
                  </a:solidFill>
                  <a:latin typeface="Calibri Light" panose="020F0302020204030204" pitchFamily="34" charset="0"/>
                  <a:cs typeface="Calibri Light" panose="020F0302020204030204" pitchFamily="34" charset="0"/>
                </a:rPr>
                <a:t>Those who wish to know about </a:t>
              </a:r>
              <a:r>
                <a:rPr lang="en-US" sz="1050" b="1" dirty="0">
                  <a:solidFill>
                    <a:srgbClr val="253439"/>
                  </a:solidFill>
                  <a:latin typeface="Calibri Light" panose="020F0302020204030204" pitchFamily="34" charset="0"/>
                  <a:cs typeface="Calibri Light" panose="020F0302020204030204" pitchFamily="34" charset="0"/>
                </a:rPr>
                <a:t>preventive drug education news, anti-drug articles, activities and events</a:t>
              </a:r>
            </a:p>
          </p:txBody>
        </p:sp>
        <p:pic>
          <p:nvPicPr>
            <p:cNvPr id="77" name="Picture 43">
              <a:extLst>
                <a:ext uri="{FF2B5EF4-FFF2-40B4-BE49-F238E27FC236}">
                  <a16:creationId xmlns:a16="http://schemas.microsoft.com/office/drawing/2014/main" id="{B6C790C0-D882-26A7-B1C6-EA6C16CFF8D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40622" y="450327"/>
              <a:ext cx="387097" cy="387097"/>
            </a:xfrm>
            <a:prstGeom prst="rect">
              <a:avLst/>
            </a:prstGeom>
          </p:spPr>
        </p:pic>
        <p:pic>
          <p:nvPicPr>
            <p:cNvPr id="78" name="Picture 44">
              <a:extLst>
                <a:ext uri="{FF2B5EF4-FFF2-40B4-BE49-F238E27FC236}">
                  <a16:creationId xmlns:a16="http://schemas.microsoft.com/office/drawing/2014/main" id="{EF2F1FDB-0D8B-C010-5AEB-7D20498CB00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411310" y="503020"/>
              <a:ext cx="281709" cy="281709"/>
            </a:xfrm>
            <a:prstGeom prst="rect">
              <a:avLst/>
            </a:prstGeom>
          </p:spPr>
        </p:pic>
        <p:pic>
          <p:nvPicPr>
            <p:cNvPr id="79" name="Picture 45">
              <a:extLst>
                <a:ext uri="{FF2B5EF4-FFF2-40B4-BE49-F238E27FC236}">
                  <a16:creationId xmlns:a16="http://schemas.microsoft.com/office/drawing/2014/main" id="{BBDBE7B9-D7B2-1A3C-58F4-CDB996C41DFE}"/>
                </a:ext>
              </a:extLst>
            </p:cNvPr>
            <p:cNvPicPr>
              <a:picLocks noChangeAspect="1"/>
            </p:cNvPicPr>
            <p:nvPr/>
          </p:nvPicPr>
          <p:blipFill>
            <a:blip r:embed="rId21"/>
            <a:srcRect/>
            <a:stretch>
              <a:fillRect/>
            </a:stretch>
          </p:blipFill>
          <p:spPr>
            <a:xfrm>
              <a:off x="739126" y="514672"/>
              <a:ext cx="258406" cy="258406"/>
            </a:xfrm>
            <a:prstGeom prst="rect">
              <a:avLst/>
            </a:prstGeom>
          </p:spPr>
        </p:pic>
      </p:grpSp>
      <p:grpSp>
        <p:nvGrpSpPr>
          <p:cNvPr id="80" name="Group 49">
            <a:extLst>
              <a:ext uri="{FF2B5EF4-FFF2-40B4-BE49-F238E27FC236}">
                <a16:creationId xmlns:a16="http://schemas.microsoft.com/office/drawing/2014/main" id="{2D8E0317-F24B-8443-921D-9F10A748FED4}"/>
              </a:ext>
            </a:extLst>
          </p:cNvPr>
          <p:cNvGrpSpPr/>
          <p:nvPr/>
        </p:nvGrpSpPr>
        <p:grpSpPr>
          <a:xfrm>
            <a:off x="1115945" y="4216334"/>
            <a:ext cx="6724825" cy="411315"/>
            <a:chOff x="0" y="0"/>
            <a:chExt cx="8026947" cy="594717"/>
          </a:xfrm>
        </p:grpSpPr>
        <p:pic>
          <p:nvPicPr>
            <p:cNvPr id="81" name="Picture 50">
              <a:extLst>
                <a:ext uri="{FF2B5EF4-FFF2-40B4-BE49-F238E27FC236}">
                  <a16:creationId xmlns:a16="http://schemas.microsoft.com/office/drawing/2014/main" id="{586ECFAC-70D2-ADC4-E776-CE0C2DCA37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0"/>
              <a:ext cx="5061418" cy="594717"/>
            </a:xfrm>
            <a:prstGeom prst="rect">
              <a:avLst/>
            </a:prstGeom>
          </p:spPr>
        </p:pic>
        <p:pic>
          <p:nvPicPr>
            <p:cNvPr id="82" name="Picture 51">
              <a:extLst>
                <a:ext uri="{FF2B5EF4-FFF2-40B4-BE49-F238E27FC236}">
                  <a16:creationId xmlns:a16="http://schemas.microsoft.com/office/drawing/2014/main" id="{71239AB9-F0F5-BD55-61B7-A9069BE51C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43003"/>
            <a:stretch>
              <a:fillRect/>
            </a:stretch>
          </p:blipFill>
          <p:spPr>
            <a:xfrm>
              <a:off x="5142141" y="0"/>
              <a:ext cx="2884806" cy="594717"/>
            </a:xfrm>
            <a:prstGeom prst="rect">
              <a:avLst/>
            </a:prstGeom>
          </p:spPr>
        </p:pic>
        <p:pic>
          <p:nvPicPr>
            <p:cNvPr id="83" name="Picture 52">
              <a:extLst>
                <a:ext uri="{FF2B5EF4-FFF2-40B4-BE49-F238E27FC236}">
                  <a16:creationId xmlns:a16="http://schemas.microsoft.com/office/drawing/2014/main" id="{E8FE75CE-A2B3-CE16-4A81-0F0A2D4D2622}"/>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152780" y="158721"/>
              <a:ext cx="353216" cy="277275"/>
            </a:xfrm>
            <a:prstGeom prst="rect">
              <a:avLst/>
            </a:prstGeom>
          </p:spPr>
        </p:pic>
        <p:sp>
          <p:nvSpPr>
            <p:cNvPr id="84" name="TextBox 53">
              <a:extLst>
                <a:ext uri="{FF2B5EF4-FFF2-40B4-BE49-F238E27FC236}">
                  <a16:creationId xmlns:a16="http://schemas.microsoft.com/office/drawing/2014/main" id="{DADA3E2E-764C-EE95-0EC4-CBF4E5CE8317}"/>
                </a:ext>
              </a:extLst>
            </p:cNvPr>
            <p:cNvSpPr txBox="1"/>
            <p:nvPr/>
          </p:nvSpPr>
          <p:spPr>
            <a:xfrm>
              <a:off x="640749" y="142880"/>
              <a:ext cx="3255463" cy="286807"/>
            </a:xfrm>
            <a:prstGeom prst="rect">
              <a:avLst/>
            </a:prstGeom>
          </p:spPr>
          <p:txBody>
            <a:bodyPr lIns="0" tIns="0" rIns="0" bIns="0" rtlCol="0" anchor="t">
              <a:spAutoFit/>
            </a:bodyPr>
            <a:lstStyle/>
            <a:p>
              <a:pPr algn="just">
                <a:lnSpc>
                  <a:spcPts val="1781"/>
                </a:lnSpc>
              </a:pPr>
              <a:r>
                <a:rPr lang="en-US" sz="1272">
                  <a:solidFill>
                    <a:srgbClr val="253439"/>
                  </a:solidFill>
                  <a:latin typeface="Calibri Light" panose="020F0302020204030204" pitchFamily="34" charset="0"/>
                  <a:cs typeface="Calibri Light" panose="020F0302020204030204" pitchFamily="34" charset="0"/>
                </a:rPr>
                <a:t>CNB.DrugFreeSG</a:t>
              </a:r>
            </a:p>
          </p:txBody>
        </p:sp>
        <p:sp>
          <p:nvSpPr>
            <p:cNvPr id="85" name="TextBox 54">
              <a:extLst>
                <a:ext uri="{FF2B5EF4-FFF2-40B4-BE49-F238E27FC236}">
                  <a16:creationId xmlns:a16="http://schemas.microsoft.com/office/drawing/2014/main" id="{50F2D1BC-90CB-FD5F-09C6-5546A2425D45}"/>
                </a:ext>
              </a:extLst>
            </p:cNvPr>
            <p:cNvSpPr txBox="1"/>
            <p:nvPr/>
          </p:nvSpPr>
          <p:spPr>
            <a:xfrm>
              <a:off x="5243930" y="64868"/>
              <a:ext cx="2681226" cy="505644"/>
            </a:xfrm>
            <a:prstGeom prst="rect">
              <a:avLst/>
            </a:prstGeom>
          </p:spPr>
          <p:txBody>
            <a:bodyPr lIns="0" tIns="0" rIns="0" bIns="0" rtlCol="0" anchor="t">
              <a:spAutoFit/>
            </a:bodyPr>
            <a:lstStyle/>
            <a:p>
              <a:pPr algn="just">
                <a:lnSpc>
                  <a:spcPts val="1361"/>
                </a:lnSpc>
              </a:pPr>
              <a:r>
                <a:rPr lang="en-US" sz="1100" dirty="0">
                  <a:solidFill>
                    <a:srgbClr val="253439"/>
                  </a:solidFill>
                  <a:latin typeface="Calibri Light" panose="020F0302020204030204" pitchFamily="34" charset="0"/>
                  <a:cs typeface="Calibri Light" panose="020F0302020204030204" pitchFamily="34" charset="0"/>
                </a:rPr>
                <a:t>Those who wish to watch </a:t>
              </a:r>
              <a:r>
                <a:rPr lang="en-US" sz="1100" b="1" dirty="0">
                  <a:solidFill>
                    <a:srgbClr val="253439"/>
                  </a:solidFill>
                  <a:latin typeface="Calibri Light" panose="020F0302020204030204" pitchFamily="34" charset="0"/>
                  <a:cs typeface="Calibri Light" panose="020F0302020204030204" pitchFamily="34" charset="0"/>
                </a:rPr>
                <a:t>anti-drug videos</a:t>
              </a:r>
            </a:p>
          </p:txBody>
        </p:sp>
      </p:grpSp>
      <p:grpSp>
        <p:nvGrpSpPr>
          <p:cNvPr id="91" name="Group 90">
            <a:extLst>
              <a:ext uri="{FF2B5EF4-FFF2-40B4-BE49-F238E27FC236}">
                <a16:creationId xmlns:a16="http://schemas.microsoft.com/office/drawing/2014/main" id="{65D3AF24-3A73-33B3-3FD6-5E744D89AFBF}"/>
              </a:ext>
            </a:extLst>
          </p:cNvPr>
          <p:cNvGrpSpPr/>
          <p:nvPr/>
        </p:nvGrpSpPr>
        <p:grpSpPr>
          <a:xfrm>
            <a:off x="1130769" y="5861143"/>
            <a:ext cx="6696300" cy="357639"/>
            <a:chOff x="1098870" y="6531573"/>
            <a:chExt cx="6047999" cy="456607"/>
          </a:xfrm>
        </p:grpSpPr>
        <p:pic>
          <p:nvPicPr>
            <p:cNvPr id="86" name="Picture 57">
              <a:extLst>
                <a:ext uri="{FF2B5EF4-FFF2-40B4-BE49-F238E27FC236}">
                  <a16:creationId xmlns:a16="http://schemas.microsoft.com/office/drawing/2014/main" id="{AAF58197-FC4A-4149-36C3-E5457C43EC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98870" y="6531573"/>
              <a:ext cx="3814876" cy="447571"/>
            </a:xfrm>
            <a:prstGeom prst="rect">
              <a:avLst/>
            </a:prstGeom>
          </p:spPr>
        </p:pic>
        <p:pic>
          <p:nvPicPr>
            <p:cNvPr id="87" name="Picture 58">
              <a:extLst>
                <a:ext uri="{FF2B5EF4-FFF2-40B4-BE49-F238E27FC236}">
                  <a16:creationId xmlns:a16="http://schemas.microsoft.com/office/drawing/2014/main" id="{3A24989D-1BF0-FDF0-3B42-C04D4BB7B5B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43003"/>
            <a:stretch>
              <a:fillRect/>
            </a:stretch>
          </p:blipFill>
          <p:spPr>
            <a:xfrm>
              <a:off x="4981639" y="6539777"/>
              <a:ext cx="2165230" cy="448403"/>
            </a:xfrm>
            <a:prstGeom prst="rect">
              <a:avLst/>
            </a:prstGeom>
          </p:spPr>
        </p:pic>
        <p:pic>
          <p:nvPicPr>
            <p:cNvPr id="88" name="Picture 59">
              <a:extLst>
                <a:ext uri="{FF2B5EF4-FFF2-40B4-BE49-F238E27FC236}">
                  <a16:creationId xmlns:a16="http://schemas.microsoft.com/office/drawing/2014/main" id="{48E24C27-ADED-3845-D2D5-6A3A1655A23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240283" y="6643063"/>
              <a:ext cx="235821" cy="211810"/>
            </a:xfrm>
            <a:prstGeom prst="rect">
              <a:avLst/>
            </a:prstGeom>
          </p:spPr>
        </p:pic>
        <p:sp>
          <p:nvSpPr>
            <p:cNvPr id="89" name="TextBox 60">
              <a:extLst>
                <a:ext uri="{FF2B5EF4-FFF2-40B4-BE49-F238E27FC236}">
                  <a16:creationId xmlns:a16="http://schemas.microsoft.com/office/drawing/2014/main" id="{416F2C61-FC05-62D6-2892-ED7D5B487E49}"/>
                </a:ext>
              </a:extLst>
            </p:cNvPr>
            <p:cNvSpPr txBox="1"/>
            <p:nvPr/>
          </p:nvSpPr>
          <p:spPr>
            <a:xfrm>
              <a:off x="1590407" y="6583588"/>
              <a:ext cx="3037513" cy="235449"/>
            </a:xfrm>
            <a:prstGeom prst="rect">
              <a:avLst/>
            </a:prstGeom>
          </p:spPr>
          <p:txBody>
            <a:bodyPr wrap="square" lIns="0" tIns="0" rIns="0" bIns="0" rtlCol="0" anchor="t">
              <a:spAutoFit/>
            </a:bodyPr>
            <a:lstStyle/>
            <a:p>
              <a:pPr algn="just">
                <a:lnSpc>
                  <a:spcPts val="2037"/>
                </a:lnSpc>
              </a:pPr>
              <a:r>
                <a:rPr lang="en-US" sz="1273">
                  <a:solidFill>
                    <a:srgbClr val="253439"/>
                  </a:solidFill>
                  <a:latin typeface="Calibri Light" panose="020F0302020204030204" pitchFamily="34" charset="0"/>
                  <a:cs typeface="Calibri Light" panose="020F0302020204030204" pitchFamily="34" charset="0"/>
                </a:rPr>
                <a:t>www.volunteer.gov.sg</a:t>
              </a:r>
            </a:p>
          </p:txBody>
        </p:sp>
        <p:sp>
          <p:nvSpPr>
            <p:cNvPr id="90" name="TextBox 61">
              <a:extLst>
                <a:ext uri="{FF2B5EF4-FFF2-40B4-BE49-F238E27FC236}">
                  <a16:creationId xmlns:a16="http://schemas.microsoft.com/office/drawing/2014/main" id="{FA1BCD57-BE7B-E7FF-7E02-F4F2F25876DB}"/>
                </a:ext>
              </a:extLst>
            </p:cNvPr>
            <p:cNvSpPr txBox="1"/>
            <p:nvPr/>
          </p:nvSpPr>
          <p:spPr>
            <a:xfrm>
              <a:off x="5025261" y="6583307"/>
              <a:ext cx="2013046" cy="392946"/>
            </a:xfrm>
            <a:prstGeom prst="rect">
              <a:avLst/>
            </a:prstGeom>
          </p:spPr>
          <p:txBody>
            <a:bodyPr wrap="square" lIns="0" tIns="0" rIns="0" bIns="0" rtlCol="0" anchor="t">
              <a:spAutoFit/>
            </a:bodyPr>
            <a:lstStyle/>
            <a:p>
              <a:pPr algn="just">
                <a:lnSpc>
                  <a:spcPts val="1222"/>
                </a:lnSpc>
              </a:pPr>
              <a:r>
                <a:rPr lang="en-US" sz="1050" dirty="0">
                  <a:solidFill>
                    <a:srgbClr val="253439"/>
                  </a:solidFill>
                  <a:latin typeface="Calibri Light" panose="020F0302020204030204" pitchFamily="34" charset="0"/>
                  <a:cs typeface="Calibri Light" panose="020F0302020204030204" pitchFamily="34" charset="0"/>
                </a:rPr>
                <a:t>Those who wish to join as an </a:t>
              </a:r>
              <a:r>
                <a:rPr lang="en-US" sz="1050" b="1" dirty="0">
                  <a:solidFill>
                    <a:srgbClr val="253439"/>
                  </a:solidFill>
                  <a:latin typeface="Calibri Light" panose="020F0302020204030204" pitchFamily="34" charset="0"/>
                  <a:cs typeface="Calibri Light" panose="020F0302020204030204" pitchFamily="34" charset="0"/>
                </a:rPr>
                <a:t>advocate</a:t>
              </a:r>
              <a:r>
                <a:rPr lang="en-US" sz="1050" dirty="0">
                  <a:solidFill>
                    <a:srgbClr val="253439"/>
                  </a:solidFill>
                  <a:latin typeface="Calibri Light" panose="020F0302020204030204" pitchFamily="34" charset="0"/>
                  <a:cs typeface="Calibri Light" panose="020F0302020204030204" pitchFamily="34" charset="0"/>
                </a:rPr>
                <a:t> and </a:t>
              </a:r>
              <a:r>
                <a:rPr lang="en-US" sz="1050" b="1" dirty="0">
                  <a:solidFill>
                    <a:srgbClr val="253439"/>
                  </a:solidFill>
                  <a:latin typeface="Calibri Light" panose="020F0302020204030204" pitchFamily="34" charset="0"/>
                  <a:cs typeface="Calibri Light" panose="020F0302020204030204" pitchFamily="34" charset="0"/>
                </a:rPr>
                <a:t>spread the anti-drug message</a:t>
              </a:r>
              <a:r>
                <a:rPr lang="en-US" sz="1050" dirty="0">
                  <a:solidFill>
                    <a:srgbClr val="253439"/>
                  </a:solidFill>
                  <a:latin typeface="Calibri Light" panose="020F0302020204030204" pitchFamily="34" charset="0"/>
                  <a:cs typeface="Calibri Light" panose="020F0302020204030204" pitchFamily="34" charset="0"/>
                </a:rPr>
                <a:t>.</a:t>
              </a:r>
            </a:p>
          </p:txBody>
        </p:sp>
      </p:grpSp>
      <p:grpSp>
        <p:nvGrpSpPr>
          <p:cNvPr id="15" name="Group 14">
            <a:extLst>
              <a:ext uri="{FF2B5EF4-FFF2-40B4-BE49-F238E27FC236}">
                <a16:creationId xmlns:a16="http://schemas.microsoft.com/office/drawing/2014/main" id="{732A692C-67A2-DF2F-C1D3-EB99120A3C78}"/>
              </a:ext>
            </a:extLst>
          </p:cNvPr>
          <p:cNvGrpSpPr/>
          <p:nvPr/>
        </p:nvGrpSpPr>
        <p:grpSpPr>
          <a:xfrm>
            <a:off x="1118623" y="4718327"/>
            <a:ext cx="6731933" cy="464173"/>
            <a:chOff x="1118623" y="4718327"/>
            <a:chExt cx="6731933" cy="464173"/>
          </a:xfrm>
        </p:grpSpPr>
        <p:pic>
          <p:nvPicPr>
            <p:cNvPr id="64" name="Picture 30">
              <a:extLst>
                <a:ext uri="{FF2B5EF4-FFF2-40B4-BE49-F238E27FC236}">
                  <a16:creationId xmlns:a16="http://schemas.microsoft.com/office/drawing/2014/main" id="{03E80CE5-F447-175D-F4C7-EA22D8B6FAD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43003"/>
            <a:stretch>
              <a:fillRect/>
            </a:stretch>
          </p:blipFill>
          <p:spPr>
            <a:xfrm>
              <a:off x="5431165" y="4729047"/>
              <a:ext cx="2419391" cy="453453"/>
            </a:xfrm>
            <a:prstGeom prst="rect">
              <a:avLst/>
            </a:prstGeom>
          </p:spPr>
        </p:pic>
        <p:pic>
          <p:nvPicPr>
            <p:cNvPr id="65" name="Picture 31">
              <a:extLst>
                <a:ext uri="{FF2B5EF4-FFF2-40B4-BE49-F238E27FC236}">
                  <a16:creationId xmlns:a16="http://schemas.microsoft.com/office/drawing/2014/main" id="{FADD0536-5017-4C6B-9B6E-F970340143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18623" y="4729047"/>
              <a:ext cx="4244842" cy="453453"/>
            </a:xfrm>
            <a:prstGeom prst="rect">
              <a:avLst/>
            </a:prstGeom>
          </p:spPr>
        </p:pic>
        <p:sp>
          <p:nvSpPr>
            <p:cNvPr id="67" name="TextBox 33">
              <a:extLst>
                <a:ext uri="{FF2B5EF4-FFF2-40B4-BE49-F238E27FC236}">
                  <a16:creationId xmlns:a16="http://schemas.microsoft.com/office/drawing/2014/main" id="{0222012E-FF9D-F305-EF4C-F59CF8E1665D}"/>
                </a:ext>
              </a:extLst>
            </p:cNvPr>
            <p:cNvSpPr txBox="1"/>
            <p:nvPr/>
          </p:nvSpPr>
          <p:spPr>
            <a:xfrm>
              <a:off x="1646213" y="4830622"/>
              <a:ext cx="2730248" cy="216213"/>
            </a:xfrm>
            <a:prstGeom prst="rect">
              <a:avLst/>
            </a:prstGeom>
          </p:spPr>
          <p:txBody>
            <a:bodyPr lIns="0" tIns="0" rIns="0" bIns="0" rtlCol="0" anchor="t">
              <a:spAutoFit/>
            </a:bodyPr>
            <a:lstStyle/>
            <a:p>
              <a:pPr algn="just">
                <a:lnSpc>
                  <a:spcPts val="1782"/>
                </a:lnSpc>
              </a:pPr>
              <a:r>
                <a:rPr lang="en-US" sz="1273" dirty="0">
                  <a:solidFill>
                    <a:srgbClr val="253439"/>
                  </a:solidFill>
                  <a:latin typeface="Calibri Light" panose="020F0302020204030204" pitchFamily="34" charset="0"/>
                  <a:cs typeface="Calibri Light" panose="020F0302020204030204" pitchFamily="34" charset="0"/>
                </a:rPr>
                <a:t>www.eservices.cnb.gov.sg/pde/</a:t>
              </a:r>
            </a:p>
          </p:txBody>
        </p:sp>
        <p:sp>
          <p:nvSpPr>
            <p:cNvPr id="68" name="TextBox 34">
              <a:extLst>
                <a:ext uri="{FF2B5EF4-FFF2-40B4-BE49-F238E27FC236}">
                  <a16:creationId xmlns:a16="http://schemas.microsoft.com/office/drawing/2014/main" id="{37A807BA-0235-6FCA-870D-24D8D7E8AAE5}"/>
                </a:ext>
              </a:extLst>
            </p:cNvPr>
            <p:cNvSpPr txBox="1"/>
            <p:nvPr/>
          </p:nvSpPr>
          <p:spPr>
            <a:xfrm>
              <a:off x="5507920" y="4718327"/>
              <a:ext cx="2257269" cy="461665"/>
            </a:xfrm>
            <a:prstGeom prst="rect">
              <a:avLst/>
            </a:prstGeom>
          </p:spPr>
          <p:txBody>
            <a:bodyPr wrap="square" lIns="0" tIns="0" rIns="0" bIns="0" rtlCol="0" anchor="t">
              <a:spAutoFit/>
            </a:bodyPr>
            <a:lstStyle/>
            <a:p>
              <a:pPr algn="just">
                <a:lnSpc>
                  <a:spcPts val="1222"/>
                </a:lnSpc>
              </a:pPr>
              <a:r>
                <a:rPr lang="en-US" sz="1050" dirty="0">
                  <a:solidFill>
                    <a:srgbClr val="253439"/>
                  </a:solidFill>
                  <a:latin typeface="Calibri Light" panose="020F0302020204030204" pitchFamily="34" charset="0"/>
                  <a:cs typeface="Calibri Light" panose="020F0302020204030204" pitchFamily="34" charset="0"/>
                </a:rPr>
                <a:t>Those who wish to request for </a:t>
              </a:r>
              <a:r>
                <a:rPr lang="en-US" sz="1050" b="1" dirty="0">
                  <a:solidFill>
                    <a:srgbClr val="253439"/>
                  </a:solidFill>
                  <a:latin typeface="Calibri Light" panose="020F0302020204030204" pitchFamily="34" charset="0"/>
                  <a:cs typeface="Calibri Light" panose="020F0302020204030204" pitchFamily="34" charset="0"/>
                </a:rPr>
                <a:t>anti-drug talks, skits</a:t>
              </a:r>
              <a:r>
                <a:rPr lang="en-US" sz="1050" dirty="0">
                  <a:solidFill>
                    <a:srgbClr val="253439"/>
                  </a:solidFill>
                  <a:latin typeface="Calibri Light" panose="020F0302020204030204" pitchFamily="34" charset="0"/>
                  <a:cs typeface="Calibri Light" panose="020F0302020204030204" pitchFamily="34" charset="0"/>
                </a:rPr>
                <a:t> and </a:t>
              </a:r>
              <a:r>
                <a:rPr lang="en-US" sz="1050" b="1" dirty="0">
                  <a:solidFill>
                    <a:srgbClr val="253439"/>
                  </a:solidFill>
                  <a:latin typeface="Calibri Light" panose="020F0302020204030204" pitchFamily="34" charset="0"/>
                  <a:cs typeface="Calibri Light" panose="020F0302020204030204" pitchFamily="34" charset="0"/>
                </a:rPr>
                <a:t>exhibitions</a:t>
              </a:r>
              <a:r>
                <a:rPr lang="en-US" sz="1050" dirty="0">
                  <a:solidFill>
                    <a:srgbClr val="253439"/>
                  </a:solidFill>
                  <a:latin typeface="Calibri Light" panose="020F0302020204030204" pitchFamily="34" charset="0"/>
                  <a:cs typeface="Calibri Light" panose="020F0302020204030204" pitchFamily="34" charset="0"/>
                </a:rPr>
                <a:t> at your school or </a:t>
              </a:r>
              <a:r>
                <a:rPr lang="en-US" sz="1050" dirty="0" err="1">
                  <a:solidFill>
                    <a:srgbClr val="253439"/>
                  </a:solidFill>
                  <a:latin typeface="Calibri Light" panose="020F0302020204030204" pitchFamily="34" charset="0"/>
                  <a:cs typeface="Calibri Light" panose="020F0302020204030204" pitchFamily="34" charset="0"/>
                </a:rPr>
                <a:t>organisation</a:t>
              </a:r>
              <a:r>
                <a:rPr lang="en-US" sz="1050" dirty="0">
                  <a:solidFill>
                    <a:srgbClr val="253439"/>
                  </a:solidFill>
                  <a:latin typeface="Calibri Light" panose="020F0302020204030204" pitchFamily="34" charset="0"/>
                  <a:cs typeface="Calibri Light" panose="020F0302020204030204" pitchFamily="34" charset="0"/>
                </a:rPr>
                <a:t>.</a:t>
              </a:r>
            </a:p>
          </p:txBody>
        </p:sp>
        <p:pic>
          <p:nvPicPr>
            <p:cNvPr id="6" name="Picture 59">
              <a:extLst>
                <a:ext uri="{FF2B5EF4-FFF2-40B4-BE49-F238E27FC236}">
                  <a16:creationId xmlns:a16="http://schemas.microsoft.com/office/drawing/2014/main" id="{817A64BD-97FE-0B09-A055-3E4D87EDD92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264879" y="4867382"/>
              <a:ext cx="261099" cy="165901"/>
            </a:xfrm>
            <a:prstGeom prst="rect">
              <a:avLst/>
            </a:prstGeom>
          </p:spPr>
        </p:pic>
      </p:grpSp>
    </p:spTree>
    <p:extLst>
      <p:ext uri="{BB962C8B-B14F-4D97-AF65-F5344CB8AC3E}">
        <p14:creationId xmlns:p14="http://schemas.microsoft.com/office/powerpoint/2010/main" val="3879227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0BFE4573-80F7-C57F-1590-1AC16979A64E}"/>
              </a:ext>
            </a:extLst>
          </p:cNvPr>
          <p:cNvGrpSpPr/>
          <p:nvPr/>
        </p:nvGrpSpPr>
        <p:grpSpPr>
          <a:xfrm>
            <a:off x="0" y="6429081"/>
            <a:ext cx="12192000" cy="434006"/>
            <a:chOff x="0" y="0"/>
            <a:chExt cx="3705002" cy="264446"/>
          </a:xfrm>
        </p:grpSpPr>
        <p:sp>
          <p:nvSpPr>
            <p:cNvPr id="8" name="Freeform 5">
              <a:extLst>
                <a:ext uri="{FF2B5EF4-FFF2-40B4-BE49-F238E27FC236}">
                  <a16:creationId xmlns:a16="http://schemas.microsoft.com/office/drawing/2014/main" id="{53A66966-EAA6-5036-227F-6E598A808950}"/>
                </a:ext>
              </a:extLst>
            </p:cNvPr>
            <p:cNvSpPr/>
            <p:nvPr/>
          </p:nvSpPr>
          <p:spPr>
            <a:xfrm>
              <a:off x="0" y="0"/>
              <a:ext cx="3705002" cy="264446"/>
            </a:xfrm>
            <a:custGeom>
              <a:avLst/>
              <a:gdLst/>
              <a:ahLst/>
              <a:cxnLst/>
              <a:rect l="l" t="t" r="r" b="b"/>
              <a:pathLst>
                <a:path w="3705002" h="264446">
                  <a:moveTo>
                    <a:pt x="0" y="0"/>
                  </a:moveTo>
                  <a:lnTo>
                    <a:pt x="3705002" y="0"/>
                  </a:lnTo>
                  <a:lnTo>
                    <a:pt x="3705002" y="264446"/>
                  </a:lnTo>
                  <a:lnTo>
                    <a:pt x="0" y="264446"/>
                  </a:lnTo>
                  <a:close/>
                </a:path>
              </a:pathLst>
            </a:custGeom>
            <a:solidFill>
              <a:srgbClr val="253439"/>
            </a:solidFill>
          </p:spPr>
        </p:sp>
        <p:sp>
          <p:nvSpPr>
            <p:cNvPr id="9" name="TextBox 6">
              <a:extLst>
                <a:ext uri="{FF2B5EF4-FFF2-40B4-BE49-F238E27FC236}">
                  <a16:creationId xmlns:a16="http://schemas.microsoft.com/office/drawing/2014/main" id="{FD1067CB-B497-CA61-3555-18AA5D64A111}"/>
                </a:ext>
              </a:extLst>
            </p:cNvPr>
            <p:cNvSpPr txBox="1"/>
            <p:nvPr/>
          </p:nvSpPr>
          <p:spPr>
            <a:xfrm>
              <a:off x="0" y="-38100"/>
              <a:ext cx="812800" cy="850900"/>
            </a:xfrm>
            <a:prstGeom prst="rect">
              <a:avLst/>
            </a:prstGeom>
          </p:spPr>
          <p:txBody>
            <a:bodyPr lIns="48876" tIns="48876" rIns="48876" bIns="48876" rtlCol="0" anchor="ctr"/>
            <a:lstStyle/>
            <a:p>
              <a:pPr algn="ctr">
                <a:lnSpc>
                  <a:spcPts val="1885"/>
                </a:lnSpc>
                <a:spcBef>
                  <a:spcPct val="0"/>
                </a:spcBef>
              </a:pPr>
              <a:endParaRPr/>
            </a:p>
          </p:txBody>
        </p:sp>
      </p:grpSp>
      <p:sp>
        <p:nvSpPr>
          <p:cNvPr id="2" name="Title 1">
            <a:extLst>
              <a:ext uri="{FF2B5EF4-FFF2-40B4-BE49-F238E27FC236}">
                <a16:creationId xmlns:a16="http://schemas.microsoft.com/office/drawing/2014/main" id="{B58F5C70-05F0-6975-346B-237928230340}"/>
              </a:ext>
            </a:extLst>
          </p:cNvPr>
          <p:cNvSpPr>
            <a:spLocks noGrp="1"/>
          </p:cNvSpPr>
          <p:nvPr>
            <p:ph type="title"/>
          </p:nvPr>
        </p:nvSpPr>
        <p:spPr/>
        <p:txBody>
          <a:bodyPr/>
          <a:lstStyle/>
          <a:p>
            <a:r>
              <a:rPr lang="en-SG" dirty="0">
                <a:latin typeface="Franklin Gothic Medium" panose="020B0603020102020204" pitchFamily="34" charset="0"/>
              </a:rPr>
              <a:t>SINGAPORE’S DRUG POLICY</a:t>
            </a:r>
          </a:p>
        </p:txBody>
      </p:sp>
      <p:sp>
        <p:nvSpPr>
          <p:cNvPr id="3" name="Subtitle 2">
            <a:extLst>
              <a:ext uri="{FF2B5EF4-FFF2-40B4-BE49-F238E27FC236}">
                <a16:creationId xmlns:a16="http://schemas.microsoft.com/office/drawing/2014/main" id="{17BFBD3C-07B3-C3F8-B53A-4F276DC72036}"/>
              </a:ext>
            </a:extLst>
          </p:cNvPr>
          <p:cNvSpPr>
            <a:spLocks noGrp="1"/>
          </p:cNvSpPr>
          <p:nvPr>
            <p:ph idx="1"/>
          </p:nvPr>
        </p:nvSpPr>
        <p:spPr/>
        <p:txBody>
          <a:bodyPr>
            <a:normAutofit/>
          </a:bodyPr>
          <a:lstStyle/>
          <a:p>
            <a:pPr>
              <a:lnSpc>
                <a:spcPct val="100000"/>
              </a:lnSpc>
              <a:spcBef>
                <a:spcPts val="0"/>
              </a:spcBef>
              <a:spcAft>
                <a:spcPts val="800"/>
              </a:spcAft>
            </a:pPr>
            <a:r>
              <a:rPr lang="en-SG" sz="2000" dirty="0">
                <a:latin typeface="Calibri Light" panose="020F0302020204030204" pitchFamily="34" charset="0"/>
                <a:cs typeface="Calibri Light" panose="020F0302020204030204" pitchFamily="34" charset="0"/>
              </a:rPr>
              <a:t>Singapore aims to create a drug-free society where our people can </a:t>
            </a:r>
            <a:r>
              <a:rPr lang="en-SG" sz="2000" b="1" dirty="0">
                <a:latin typeface="Calibri Light" panose="020F0302020204030204" pitchFamily="34" charset="0"/>
                <a:cs typeface="Calibri Light" panose="020F0302020204030204" pitchFamily="34" charset="0"/>
              </a:rPr>
              <a:t>work, live and play safely</a:t>
            </a:r>
          </a:p>
          <a:p>
            <a:pPr>
              <a:lnSpc>
                <a:spcPct val="100000"/>
              </a:lnSpc>
              <a:spcBef>
                <a:spcPts val="0"/>
              </a:spcBef>
              <a:spcAft>
                <a:spcPts val="800"/>
              </a:spcAft>
            </a:pPr>
            <a:r>
              <a:rPr lang="en-SG" sz="2000" dirty="0">
                <a:latin typeface="Calibri Light" panose="020F0302020204030204" pitchFamily="34" charset="0"/>
                <a:cs typeface="Calibri Light" panose="020F0302020204030204" pitchFamily="34" charset="0"/>
              </a:rPr>
              <a:t>Strict laws serve as an </a:t>
            </a:r>
            <a:r>
              <a:rPr lang="en-SG" sz="2000" b="1" dirty="0">
                <a:latin typeface="Calibri Light" panose="020F0302020204030204" pitchFamily="34" charset="0"/>
                <a:cs typeface="Calibri Light" panose="020F0302020204030204" pitchFamily="34" charset="0"/>
              </a:rPr>
              <a:t>effective deterrent </a:t>
            </a:r>
            <a:r>
              <a:rPr lang="en-SG" sz="2000" dirty="0">
                <a:latin typeface="Calibri Light" panose="020F0302020204030204" pitchFamily="34" charset="0"/>
                <a:cs typeface="Calibri Light" panose="020F0302020204030204" pitchFamily="34" charset="0"/>
              </a:rPr>
              <a:t>– our laws are designed to ensure harmful drugs are kept out of the easy reach of most people</a:t>
            </a:r>
          </a:p>
          <a:p>
            <a:pPr>
              <a:lnSpc>
                <a:spcPct val="100000"/>
              </a:lnSpc>
              <a:spcBef>
                <a:spcPts val="0"/>
              </a:spcBef>
              <a:spcAft>
                <a:spcPts val="800"/>
              </a:spcAft>
            </a:pPr>
            <a:r>
              <a:rPr lang="en-SG" sz="2000" dirty="0">
                <a:latin typeface="Calibri Light" panose="020F0302020204030204" pitchFamily="34" charset="0"/>
                <a:cs typeface="Calibri Light" panose="020F0302020204030204" pitchFamily="34" charset="0"/>
              </a:rPr>
              <a:t>Legalisation and normalisation of drug use in Singapore will result in children becoming exposed to drugs and the negative consequences of growing up in a neglected environment</a:t>
            </a:r>
          </a:p>
          <a:p>
            <a:pPr>
              <a:lnSpc>
                <a:spcPct val="100000"/>
              </a:lnSpc>
              <a:spcBef>
                <a:spcPts val="0"/>
              </a:spcBef>
              <a:spcAft>
                <a:spcPts val="800"/>
              </a:spcAft>
            </a:pPr>
            <a:r>
              <a:rPr lang="en-SG" sz="2000" dirty="0">
                <a:latin typeface="Calibri Light" panose="020F0302020204030204" pitchFamily="34" charset="0"/>
                <a:cs typeface="Calibri Light" panose="020F0302020204030204" pitchFamily="34" charset="0"/>
              </a:rPr>
              <a:t>Drug abuse harms the abuser, those around him and has large implications on society</a:t>
            </a:r>
          </a:p>
          <a:p>
            <a:pPr>
              <a:lnSpc>
                <a:spcPct val="100000"/>
              </a:lnSpc>
              <a:spcBef>
                <a:spcPts val="0"/>
              </a:spcBef>
              <a:spcAft>
                <a:spcPts val="800"/>
              </a:spcAft>
            </a:pPr>
            <a:r>
              <a:rPr lang="en-SG" sz="2000" dirty="0">
                <a:latin typeface="Calibri Light" panose="020F0302020204030204" pitchFamily="34" charset="0"/>
                <a:cs typeface="Calibri Light" panose="020F0302020204030204" pitchFamily="34" charset="0"/>
              </a:rPr>
              <a:t>Human resource is Singapore’s most precious asset, we cannot allow drugs to take hold of our society</a:t>
            </a:r>
          </a:p>
          <a:p>
            <a:pPr>
              <a:lnSpc>
                <a:spcPct val="100000"/>
              </a:lnSpc>
              <a:spcBef>
                <a:spcPts val="0"/>
              </a:spcBef>
              <a:spcAft>
                <a:spcPts val="800"/>
              </a:spcAft>
            </a:pPr>
            <a:r>
              <a:rPr lang="en-SG" sz="2000" dirty="0">
                <a:latin typeface="Calibri Light" panose="020F0302020204030204" pitchFamily="34" charset="0"/>
                <a:cs typeface="Calibri Light" panose="020F0302020204030204" pitchFamily="34" charset="0"/>
              </a:rPr>
              <a:t>We need your help to spread the anti-drug message in your circles of influence and get our community to stay resilient against drug abuse</a:t>
            </a:r>
          </a:p>
        </p:txBody>
      </p:sp>
      <p:pic>
        <p:nvPicPr>
          <p:cNvPr id="6" name="Picture 3">
            <a:extLst>
              <a:ext uri="{FF2B5EF4-FFF2-40B4-BE49-F238E27FC236}">
                <a16:creationId xmlns:a16="http://schemas.microsoft.com/office/drawing/2014/main" id="{007B579E-D35D-72CB-90C5-E212207D00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9825" y="5122620"/>
            <a:ext cx="5467345" cy="2740507"/>
          </a:xfrm>
          <a:prstGeom prst="rect">
            <a:avLst/>
          </a:prstGeom>
        </p:spPr>
      </p:pic>
      <p:pic>
        <p:nvPicPr>
          <p:cNvPr id="10" name="Picture 2">
            <a:extLst>
              <a:ext uri="{FF2B5EF4-FFF2-40B4-BE49-F238E27FC236}">
                <a16:creationId xmlns:a16="http://schemas.microsoft.com/office/drawing/2014/main" id="{4A670BC2-C82B-6F74-F791-E64B917034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flipV="1">
            <a:off x="10351641" y="-1249443"/>
            <a:ext cx="2909455" cy="3237223"/>
          </a:xfrm>
          <a:prstGeom prst="rect">
            <a:avLst/>
          </a:prstGeom>
        </p:spPr>
      </p:pic>
      <p:sp>
        <p:nvSpPr>
          <p:cNvPr id="11" name="Title 1">
            <a:extLst>
              <a:ext uri="{FF2B5EF4-FFF2-40B4-BE49-F238E27FC236}">
                <a16:creationId xmlns:a16="http://schemas.microsoft.com/office/drawing/2014/main" id="{987C9BA6-B41E-D78B-AFF0-0755AEC1D982}"/>
              </a:ext>
            </a:extLst>
          </p:cNvPr>
          <p:cNvSpPr txBox="1">
            <a:spLocks/>
          </p:cNvSpPr>
          <p:nvPr/>
        </p:nvSpPr>
        <p:spPr>
          <a:xfrm>
            <a:off x="838200" y="1307305"/>
            <a:ext cx="7783286" cy="4818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sz="2800" dirty="0">
                <a:solidFill>
                  <a:srgbClr val="011E41"/>
                </a:solidFill>
                <a:latin typeface="Franklin Gothic Book" panose="020B0503020102020204" pitchFamily="34" charset="0"/>
              </a:rPr>
              <a:t>Why Singapore is Tough on Drugs</a:t>
            </a:r>
          </a:p>
        </p:txBody>
      </p:sp>
      <p:sp>
        <p:nvSpPr>
          <p:cNvPr id="12" name="Slide Number Placeholder 11">
            <a:extLst>
              <a:ext uri="{FF2B5EF4-FFF2-40B4-BE49-F238E27FC236}">
                <a16:creationId xmlns:a16="http://schemas.microsoft.com/office/drawing/2014/main" id="{745CDDFB-10F1-E27A-E7FA-10E3368836D8}"/>
              </a:ext>
            </a:extLst>
          </p:cNvPr>
          <p:cNvSpPr>
            <a:spLocks noGrp="1"/>
          </p:cNvSpPr>
          <p:nvPr>
            <p:ph type="sldNum" sz="quarter" idx="12"/>
          </p:nvPr>
        </p:nvSpPr>
        <p:spPr/>
        <p:txBody>
          <a:bodyPr/>
          <a:lstStyle/>
          <a:p>
            <a:fld id="{76A2B3B5-49C0-48EE-87F6-742257CCDE1D}" type="slidenum">
              <a:rPr lang="en-SG" smtClean="0"/>
              <a:t>2</a:t>
            </a:fld>
            <a:endParaRPr lang="en-SG" dirty="0"/>
          </a:p>
        </p:txBody>
      </p:sp>
    </p:spTree>
    <p:extLst>
      <p:ext uri="{BB962C8B-B14F-4D97-AF65-F5344CB8AC3E}">
        <p14:creationId xmlns:p14="http://schemas.microsoft.com/office/powerpoint/2010/main" val="3013310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2B05B39E-5172-05C5-79E8-0488091D3D2E}"/>
              </a:ext>
            </a:extLst>
          </p:cNvPr>
          <p:cNvGrpSpPr/>
          <p:nvPr/>
        </p:nvGrpSpPr>
        <p:grpSpPr>
          <a:xfrm>
            <a:off x="0" y="6429081"/>
            <a:ext cx="12192000" cy="434006"/>
            <a:chOff x="0" y="0"/>
            <a:chExt cx="3705002" cy="264446"/>
          </a:xfrm>
        </p:grpSpPr>
        <p:sp>
          <p:nvSpPr>
            <p:cNvPr id="15" name="Freeform 5">
              <a:extLst>
                <a:ext uri="{FF2B5EF4-FFF2-40B4-BE49-F238E27FC236}">
                  <a16:creationId xmlns:a16="http://schemas.microsoft.com/office/drawing/2014/main" id="{51A4CCD7-A0DE-CE81-3FEF-2A9310683209}"/>
                </a:ext>
              </a:extLst>
            </p:cNvPr>
            <p:cNvSpPr/>
            <p:nvPr/>
          </p:nvSpPr>
          <p:spPr>
            <a:xfrm>
              <a:off x="0" y="0"/>
              <a:ext cx="3705002" cy="264446"/>
            </a:xfrm>
            <a:custGeom>
              <a:avLst/>
              <a:gdLst/>
              <a:ahLst/>
              <a:cxnLst/>
              <a:rect l="l" t="t" r="r" b="b"/>
              <a:pathLst>
                <a:path w="3705002" h="264446">
                  <a:moveTo>
                    <a:pt x="0" y="0"/>
                  </a:moveTo>
                  <a:lnTo>
                    <a:pt x="3705002" y="0"/>
                  </a:lnTo>
                  <a:lnTo>
                    <a:pt x="3705002" y="264446"/>
                  </a:lnTo>
                  <a:lnTo>
                    <a:pt x="0" y="264446"/>
                  </a:lnTo>
                  <a:close/>
                </a:path>
              </a:pathLst>
            </a:custGeom>
            <a:solidFill>
              <a:srgbClr val="253439"/>
            </a:solidFill>
          </p:spPr>
        </p:sp>
        <p:sp>
          <p:nvSpPr>
            <p:cNvPr id="16" name="TextBox 6">
              <a:extLst>
                <a:ext uri="{FF2B5EF4-FFF2-40B4-BE49-F238E27FC236}">
                  <a16:creationId xmlns:a16="http://schemas.microsoft.com/office/drawing/2014/main" id="{04E2785A-DEC2-B8D4-A09C-C9D589765FF9}"/>
                </a:ext>
              </a:extLst>
            </p:cNvPr>
            <p:cNvSpPr txBox="1"/>
            <p:nvPr/>
          </p:nvSpPr>
          <p:spPr>
            <a:xfrm>
              <a:off x="0" y="-38100"/>
              <a:ext cx="812800" cy="850900"/>
            </a:xfrm>
            <a:prstGeom prst="rect">
              <a:avLst/>
            </a:prstGeom>
          </p:spPr>
          <p:txBody>
            <a:bodyPr lIns="48876" tIns="48876" rIns="48876" bIns="48876" rtlCol="0" anchor="ctr"/>
            <a:lstStyle/>
            <a:p>
              <a:pPr algn="ctr">
                <a:lnSpc>
                  <a:spcPts val="1885"/>
                </a:lnSpc>
                <a:spcBef>
                  <a:spcPct val="0"/>
                </a:spcBef>
              </a:pPr>
              <a:endParaRPr/>
            </a:p>
          </p:txBody>
        </p:sp>
      </p:grpSp>
      <p:sp>
        <p:nvSpPr>
          <p:cNvPr id="2" name="Title 1">
            <a:extLst>
              <a:ext uri="{FF2B5EF4-FFF2-40B4-BE49-F238E27FC236}">
                <a16:creationId xmlns:a16="http://schemas.microsoft.com/office/drawing/2014/main" id="{B58F5C70-05F0-6975-346B-237928230340}"/>
              </a:ext>
            </a:extLst>
          </p:cNvPr>
          <p:cNvSpPr>
            <a:spLocks noGrp="1"/>
          </p:cNvSpPr>
          <p:nvPr>
            <p:ph type="title"/>
          </p:nvPr>
        </p:nvSpPr>
        <p:spPr/>
        <p:txBody>
          <a:bodyPr/>
          <a:lstStyle/>
          <a:p>
            <a:r>
              <a:rPr lang="en-SG" dirty="0">
                <a:latin typeface="Franklin Gothic Medium" panose="020B0603020102020204" pitchFamily="34" charset="0"/>
              </a:rPr>
              <a:t>RESOURCES</a:t>
            </a:r>
          </a:p>
        </p:txBody>
      </p:sp>
      <p:pic>
        <p:nvPicPr>
          <p:cNvPr id="10" name="Picture 2">
            <a:extLst>
              <a:ext uri="{FF2B5EF4-FFF2-40B4-BE49-F238E27FC236}">
                <a16:creationId xmlns:a16="http://schemas.microsoft.com/office/drawing/2014/main" id="{4A670BC2-C82B-6F74-F791-E64B917034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0351641" y="-1249443"/>
            <a:ext cx="2909455" cy="3237223"/>
          </a:xfrm>
          <a:prstGeom prst="rect">
            <a:avLst/>
          </a:prstGeom>
        </p:spPr>
      </p:pic>
      <p:grpSp>
        <p:nvGrpSpPr>
          <p:cNvPr id="3" name="Group 6">
            <a:extLst>
              <a:ext uri="{FF2B5EF4-FFF2-40B4-BE49-F238E27FC236}">
                <a16:creationId xmlns:a16="http://schemas.microsoft.com/office/drawing/2014/main" id="{5EC9E26F-918F-2BAF-694F-1107B13913CE}"/>
              </a:ext>
            </a:extLst>
          </p:cNvPr>
          <p:cNvGrpSpPr/>
          <p:nvPr/>
        </p:nvGrpSpPr>
        <p:grpSpPr>
          <a:xfrm>
            <a:off x="1199794" y="1677203"/>
            <a:ext cx="2111552" cy="2067508"/>
            <a:chOff x="0" y="0"/>
            <a:chExt cx="2100464" cy="2114740"/>
          </a:xfrm>
        </p:grpSpPr>
        <p:pic>
          <p:nvPicPr>
            <p:cNvPr id="4" name="Picture 7">
              <a:extLst>
                <a:ext uri="{FF2B5EF4-FFF2-40B4-BE49-F238E27FC236}">
                  <a16:creationId xmlns:a16="http://schemas.microsoft.com/office/drawing/2014/main" id="{60C5BBF8-1E2D-BD2C-5D43-55E920DD9F2F}"/>
                </a:ext>
              </a:extLst>
            </p:cNvPr>
            <p:cNvPicPr>
              <a:picLocks noChangeAspect="1"/>
            </p:cNvPicPr>
            <p:nvPr/>
          </p:nvPicPr>
          <p:blipFill>
            <a:blip r:embed="rId4">
              <a:alphaModFix amt="99000"/>
            </a:blip>
            <a:srcRect r="2536" b="15786"/>
            <a:stretch>
              <a:fillRect/>
            </a:stretch>
          </p:blipFill>
          <p:spPr>
            <a:xfrm>
              <a:off x="0" y="0"/>
              <a:ext cx="2100464" cy="1972795"/>
            </a:xfrm>
            <a:prstGeom prst="rect">
              <a:avLst/>
            </a:prstGeom>
          </p:spPr>
        </p:pic>
        <p:sp>
          <p:nvSpPr>
            <p:cNvPr id="5" name="TextBox 8">
              <a:extLst>
                <a:ext uri="{FF2B5EF4-FFF2-40B4-BE49-F238E27FC236}">
                  <a16:creationId xmlns:a16="http://schemas.microsoft.com/office/drawing/2014/main" id="{492DAC5D-D89F-5C0A-C488-E8D6C74A1378}"/>
                </a:ext>
              </a:extLst>
            </p:cNvPr>
            <p:cNvSpPr txBox="1"/>
            <p:nvPr/>
          </p:nvSpPr>
          <p:spPr>
            <a:xfrm>
              <a:off x="212551" y="1944220"/>
              <a:ext cx="1701364" cy="170520"/>
            </a:xfrm>
            <a:prstGeom prst="rect">
              <a:avLst/>
            </a:prstGeom>
          </p:spPr>
          <p:txBody>
            <a:bodyPr lIns="0" tIns="0" rIns="0" bIns="0" rtlCol="0" anchor="t">
              <a:spAutoFit/>
            </a:bodyPr>
            <a:lstStyle/>
            <a:p>
              <a:pPr algn="ctr">
                <a:lnSpc>
                  <a:spcPts val="1311"/>
                </a:lnSpc>
              </a:pPr>
              <a:r>
                <a:rPr lang="en-US" sz="1200" i="1" dirty="0">
                  <a:solidFill>
                    <a:srgbClr val="253439"/>
                  </a:solidFill>
                  <a:latin typeface="Calibri Light" panose="020F0302020204030204" pitchFamily="34" charset="0"/>
                  <a:cs typeface="Calibri Light" panose="020F0302020204030204" pitchFamily="34" charset="0"/>
                </a:rPr>
                <a:t>CNB's website</a:t>
              </a:r>
            </a:p>
          </p:txBody>
        </p:sp>
      </p:grpSp>
      <p:grpSp>
        <p:nvGrpSpPr>
          <p:cNvPr id="11" name="Group 9">
            <a:extLst>
              <a:ext uri="{FF2B5EF4-FFF2-40B4-BE49-F238E27FC236}">
                <a16:creationId xmlns:a16="http://schemas.microsoft.com/office/drawing/2014/main" id="{4135E717-8064-A3FA-65A1-19F8330EBAF8}"/>
              </a:ext>
            </a:extLst>
          </p:cNvPr>
          <p:cNvGrpSpPr/>
          <p:nvPr/>
        </p:nvGrpSpPr>
        <p:grpSpPr>
          <a:xfrm>
            <a:off x="3593053" y="1682436"/>
            <a:ext cx="2304140" cy="2097065"/>
            <a:chOff x="0" y="0"/>
            <a:chExt cx="2292041" cy="2144973"/>
          </a:xfrm>
        </p:grpSpPr>
        <p:pic>
          <p:nvPicPr>
            <p:cNvPr id="12" name="Picture 10">
              <a:extLst>
                <a:ext uri="{FF2B5EF4-FFF2-40B4-BE49-F238E27FC236}">
                  <a16:creationId xmlns:a16="http://schemas.microsoft.com/office/drawing/2014/main" id="{8AF95C3D-D64F-A8E6-597F-7A5B02CDC0EC}"/>
                </a:ext>
              </a:extLst>
            </p:cNvPr>
            <p:cNvPicPr>
              <a:picLocks noChangeAspect="1"/>
            </p:cNvPicPr>
            <p:nvPr/>
          </p:nvPicPr>
          <p:blipFill>
            <a:blip r:embed="rId5"/>
            <a:srcRect b="14406"/>
            <a:stretch>
              <a:fillRect/>
            </a:stretch>
          </p:blipFill>
          <p:spPr>
            <a:xfrm>
              <a:off x="71995" y="0"/>
              <a:ext cx="2140340" cy="1991367"/>
            </a:xfrm>
            <a:prstGeom prst="rect">
              <a:avLst/>
            </a:prstGeom>
          </p:spPr>
        </p:pic>
        <p:sp>
          <p:nvSpPr>
            <p:cNvPr id="13" name="TextBox 11">
              <a:extLst>
                <a:ext uri="{FF2B5EF4-FFF2-40B4-BE49-F238E27FC236}">
                  <a16:creationId xmlns:a16="http://schemas.microsoft.com/office/drawing/2014/main" id="{322F55B4-376B-4990-68C5-D916CFE7F44A}"/>
                </a:ext>
              </a:extLst>
            </p:cNvPr>
            <p:cNvSpPr txBox="1"/>
            <p:nvPr/>
          </p:nvSpPr>
          <p:spPr>
            <a:xfrm>
              <a:off x="0" y="1974452"/>
              <a:ext cx="2292041" cy="170521"/>
            </a:xfrm>
            <a:prstGeom prst="rect">
              <a:avLst/>
            </a:prstGeom>
          </p:spPr>
          <p:txBody>
            <a:bodyPr lIns="0" tIns="0" rIns="0" bIns="0" rtlCol="0" anchor="t">
              <a:spAutoFit/>
            </a:bodyPr>
            <a:lstStyle/>
            <a:p>
              <a:pPr algn="ctr">
                <a:lnSpc>
                  <a:spcPts val="1311"/>
                </a:lnSpc>
              </a:pPr>
              <a:r>
                <a:rPr lang="en-US" sz="1200" i="1" dirty="0">
                  <a:solidFill>
                    <a:srgbClr val="253439"/>
                  </a:solidFill>
                  <a:latin typeface="Calibri Light" panose="020F0302020204030204" pitchFamily="34" charset="0"/>
                  <a:cs typeface="Calibri Light" panose="020F0302020204030204" pitchFamily="34" charset="0"/>
                </a:rPr>
                <a:t>Drugs and Inhalants</a:t>
              </a:r>
            </a:p>
          </p:txBody>
        </p:sp>
      </p:grpSp>
      <p:grpSp>
        <p:nvGrpSpPr>
          <p:cNvPr id="14" name="Group 12">
            <a:extLst>
              <a:ext uri="{FF2B5EF4-FFF2-40B4-BE49-F238E27FC236}">
                <a16:creationId xmlns:a16="http://schemas.microsoft.com/office/drawing/2014/main" id="{84CEA5D5-8063-40AD-CF35-265BA9EFC2C4}"/>
              </a:ext>
            </a:extLst>
          </p:cNvPr>
          <p:cNvGrpSpPr/>
          <p:nvPr/>
        </p:nvGrpSpPr>
        <p:grpSpPr>
          <a:xfrm>
            <a:off x="6178900" y="1647376"/>
            <a:ext cx="2304140" cy="2073218"/>
            <a:chOff x="0" y="0"/>
            <a:chExt cx="2292041" cy="2120580"/>
          </a:xfrm>
        </p:grpSpPr>
        <p:pic>
          <p:nvPicPr>
            <p:cNvPr id="61" name="Picture 13">
              <a:extLst>
                <a:ext uri="{FF2B5EF4-FFF2-40B4-BE49-F238E27FC236}">
                  <a16:creationId xmlns:a16="http://schemas.microsoft.com/office/drawing/2014/main" id="{C42746B8-A2FC-A43D-11ED-9B3C47CF8AAE}"/>
                </a:ext>
              </a:extLst>
            </p:cNvPr>
            <p:cNvPicPr>
              <a:picLocks noChangeAspect="1"/>
            </p:cNvPicPr>
            <p:nvPr/>
          </p:nvPicPr>
          <p:blipFill>
            <a:blip r:embed="rId6"/>
            <a:srcRect b="15611"/>
            <a:stretch>
              <a:fillRect/>
            </a:stretch>
          </p:blipFill>
          <p:spPr>
            <a:xfrm>
              <a:off x="89757" y="0"/>
              <a:ext cx="2112528" cy="1937817"/>
            </a:xfrm>
            <a:prstGeom prst="rect">
              <a:avLst/>
            </a:prstGeom>
          </p:spPr>
        </p:pic>
        <p:sp>
          <p:nvSpPr>
            <p:cNvPr id="62" name="TextBox 14">
              <a:extLst>
                <a:ext uri="{FF2B5EF4-FFF2-40B4-BE49-F238E27FC236}">
                  <a16:creationId xmlns:a16="http://schemas.microsoft.com/office/drawing/2014/main" id="{57C922E8-A17C-736A-42B2-561443F1D1A8}"/>
                </a:ext>
              </a:extLst>
            </p:cNvPr>
            <p:cNvSpPr txBox="1"/>
            <p:nvPr/>
          </p:nvSpPr>
          <p:spPr>
            <a:xfrm>
              <a:off x="0" y="1944221"/>
              <a:ext cx="2292041" cy="176359"/>
            </a:xfrm>
            <a:prstGeom prst="rect">
              <a:avLst/>
            </a:prstGeom>
          </p:spPr>
          <p:txBody>
            <a:bodyPr lIns="0" tIns="0" rIns="0" bIns="0" rtlCol="0" anchor="t">
              <a:spAutoFit/>
            </a:bodyPr>
            <a:lstStyle/>
            <a:p>
              <a:pPr algn="ctr">
                <a:lnSpc>
                  <a:spcPts val="1311"/>
                </a:lnSpc>
              </a:pPr>
              <a:r>
                <a:rPr lang="en-US" sz="1200" i="1" dirty="0">
                  <a:solidFill>
                    <a:srgbClr val="253439"/>
                  </a:solidFill>
                  <a:latin typeface="Calibri Light" panose="020F0302020204030204" pitchFamily="34" charset="0"/>
                  <a:cs typeface="Calibri Light" panose="020F0302020204030204" pitchFamily="34" charset="0"/>
                </a:rPr>
                <a:t>Misuse of Drugs Act 1973</a:t>
              </a:r>
            </a:p>
          </p:txBody>
        </p:sp>
      </p:grpSp>
      <p:pic>
        <p:nvPicPr>
          <p:cNvPr id="63" name="Picture 15">
            <a:extLst>
              <a:ext uri="{FF2B5EF4-FFF2-40B4-BE49-F238E27FC236}">
                <a16:creationId xmlns:a16="http://schemas.microsoft.com/office/drawing/2014/main" id="{B5B8DF00-0DAF-D855-5D3E-0CF091C066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68167" b="51793"/>
          <a:stretch>
            <a:fillRect/>
          </a:stretch>
        </p:blipFill>
        <p:spPr>
          <a:xfrm>
            <a:off x="1188460" y="1633748"/>
            <a:ext cx="1862060" cy="1650024"/>
          </a:xfrm>
          <a:prstGeom prst="rect">
            <a:avLst/>
          </a:prstGeom>
        </p:spPr>
      </p:pic>
      <p:sp>
        <p:nvSpPr>
          <p:cNvPr id="64" name="TextBox 30">
            <a:extLst>
              <a:ext uri="{FF2B5EF4-FFF2-40B4-BE49-F238E27FC236}">
                <a16:creationId xmlns:a16="http://schemas.microsoft.com/office/drawing/2014/main" id="{48DEF7E9-560E-1FFF-FBAB-A1D0336A89E7}"/>
              </a:ext>
            </a:extLst>
          </p:cNvPr>
          <p:cNvSpPr txBox="1"/>
          <p:nvPr/>
        </p:nvSpPr>
        <p:spPr>
          <a:xfrm>
            <a:off x="2131129" y="1479711"/>
            <a:ext cx="3061870" cy="282129"/>
          </a:xfrm>
          <a:prstGeom prst="rect">
            <a:avLst/>
          </a:prstGeom>
        </p:spPr>
        <p:txBody>
          <a:bodyPr wrap="square" lIns="0" tIns="0" rIns="0" bIns="0" rtlCol="0" anchor="t">
            <a:spAutoFit/>
          </a:bodyPr>
          <a:lstStyle/>
          <a:p>
            <a:pPr algn="ctr">
              <a:lnSpc>
                <a:spcPts val="2216"/>
              </a:lnSpc>
            </a:pPr>
            <a:r>
              <a:rPr lang="en-US" sz="1582" dirty="0">
                <a:solidFill>
                  <a:srgbClr val="595959"/>
                </a:solidFill>
                <a:latin typeface="Modern Love Grunge" panose="04070805081005020601" pitchFamily="82" charset="0"/>
              </a:rPr>
              <a:t>for information</a:t>
            </a:r>
          </a:p>
        </p:txBody>
      </p:sp>
      <p:pic>
        <p:nvPicPr>
          <p:cNvPr id="65" name="Picture 16">
            <a:extLst>
              <a:ext uri="{FF2B5EF4-FFF2-40B4-BE49-F238E27FC236}">
                <a16:creationId xmlns:a16="http://schemas.microsoft.com/office/drawing/2014/main" id="{D8A3B579-EB2C-9D03-E6E1-54E4040D29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68167" b="51793"/>
          <a:stretch>
            <a:fillRect/>
          </a:stretch>
        </p:blipFill>
        <p:spPr>
          <a:xfrm>
            <a:off x="3050520" y="4152581"/>
            <a:ext cx="1862060" cy="1650024"/>
          </a:xfrm>
          <a:prstGeom prst="rect">
            <a:avLst/>
          </a:prstGeom>
        </p:spPr>
      </p:pic>
      <p:grpSp>
        <p:nvGrpSpPr>
          <p:cNvPr id="66" name="Group 17">
            <a:extLst>
              <a:ext uri="{FF2B5EF4-FFF2-40B4-BE49-F238E27FC236}">
                <a16:creationId xmlns:a16="http://schemas.microsoft.com/office/drawing/2014/main" id="{4DD7FC60-6CE5-2D8E-DCDD-9CDDFBC99238}"/>
              </a:ext>
            </a:extLst>
          </p:cNvPr>
          <p:cNvGrpSpPr/>
          <p:nvPr/>
        </p:nvGrpSpPr>
        <p:grpSpPr>
          <a:xfrm>
            <a:off x="3061854" y="4200145"/>
            <a:ext cx="2111552" cy="2015390"/>
            <a:chOff x="0" y="0"/>
            <a:chExt cx="2100464" cy="2061432"/>
          </a:xfrm>
        </p:grpSpPr>
        <p:pic>
          <p:nvPicPr>
            <p:cNvPr id="67" name="Picture 18">
              <a:extLst>
                <a:ext uri="{FF2B5EF4-FFF2-40B4-BE49-F238E27FC236}">
                  <a16:creationId xmlns:a16="http://schemas.microsoft.com/office/drawing/2014/main" id="{20E39A42-1927-71CC-171E-2734719C028C}"/>
                </a:ext>
              </a:extLst>
            </p:cNvPr>
            <p:cNvPicPr>
              <a:picLocks noChangeAspect="1"/>
            </p:cNvPicPr>
            <p:nvPr/>
          </p:nvPicPr>
          <p:blipFill>
            <a:blip r:embed="rId9"/>
            <a:srcRect b="14650"/>
            <a:stretch>
              <a:fillRect/>
            </a:stretch>
          </p:blipFill>
          <p:spPr>
            <a:xfrm>
              <a:off x="0" y="0"/>
              <a:ext cx="2100464" cy="1948704"/>
            </a:xfrm>
            <a:prstGeom prst="rect">
              <a:avLst/>
            </a:prstGeom>
          </p:spPr>
        </p:pic>
        <p:sp>
          <p:nvSpPr>
            <p:cNvPr id="68" name="TextBox 19">
              <a:extLst>
                <a:ext uri="{FF2B5EF4-FFF2-40B4-BE49-F238E27FC236}">
                  <a16:creationId xmlns:a16="http://schemas.microsoft.com/office/drawing/2014/main" id="{9576A9F2-E51D-0840-2B45-A964DD33F61D}"/>
                </a:ext>
              </a:extLst>
            </p:cNvPr>
            <p:cNvSpPr txBox="1"/>
            <p:nvPr/>
          </p:nvSpPr>
          <p:spPr>
            <a:xfrm>
              <a:off x="199550" y="1890911"/>
              <a:ext cx="1701364" cy="170521"/>
            </a:xfrm>
            <a:prstGeom prst="rect">
              <a:avLst/>
            </a:prstGeom>
          </p:spPr>
          <p:txBody>
            <a:bodyPr lIns="0" tIns="0" rIns="0" bIns="0" rtlCol="0" anchor="t">
              <a:spAutoFit/>
            </a:bodyPr>
            <a:lstStyle/>
            <a:p>
              <a:pPr algn="ctr">
                <a:lnSpc>
                  <a:spcPts val="1311"/>
                </a:lnSpc>
              </a:pPr>
              <a:r>
                <a:rPr lang="en-US" sz="1200" i="1" dirty="0">
                  <a:solidFill>
                    <a:srgbClr val="253439"/>
                  </a:solidFill>
                  <a:latin typeface="Calibri Light" panose="020F0302020204030204" pitchFamily="34" charset="0"/>
                  <a:cs typeface="Calibri Light" panose="020F0302020204030204" pitchFamily="34" charset="0"/>
                </a:rPr>
                <a:t>CNB's YouTube</a:t>
              </a:r>
            </a:p>
          </p:txBody>
        </p:sp>
      </p:grpSp>
      <p:sp>
        <p:nvSpPr>
          <p:cNvPr id="69" name="TextBox 20">
            <a:extLst>
              <a:ext uri="{FF2B5EF4-FFF2-40B4-BE49-F238E27FC236}">
                <a16:creationId xmlns:a16="http://schemas.microsoft.com/office/drawing/2014/main" id="{4FECCD2A-0DCA-9A02-D64F-2290FC12ADF9}"/>
              </a:ext>
            </a:extLst>
          </p:cNvPr>
          <p:cNvSpPr txBox="1"/>
          <p:nvPr/>
        </p:nvSpPr>
        <p:spPr>
          <a:xfrm>
            <a:off x="3634059" y="4018399"/>
            <a:ext cx="3061870" cy="282129"/>
          </a:xfrm>
          <a:prstGeom prst="rect">
            <a:avLst/>
          </a:prstGeom>
        </p:spPr>
        <p:txBody>
          <a:bodyPr wrap="square" lIns="0" tIns="0" rIns="0" bIns="0" rtlCol="0" anchor="t">
            <a:spAutoFit/>
          </a:bodyPr>
          <a:lstStyle/>
          <a:p>
            <a:pPr algn="ctr">
              <a:lnSpc>
                <a:spcPts val="2216"/>
              </a:lnSpc>
            </a:pPr>
            <a:r>
              <a:rPr lang="en-US" sz="1582" dirty="0">
                <a:solidFill>
                  <a:srgbClr val="595959"/>
                </a:solidFill>
                <a:latin typeface="Modern Love Grunge" panose="04070805081005020601" pitchFamily="82" charset="0"/>
              </a:rPr>
              <a:t>to watch</a:t>
            </a:r>
          </a:p>
        </p:txBody>
      </p:sp>
      <p:grpSp>
        <p:nvGrpSpPr>
          <p:cNvPr id="70" name="Group 21">
            <a:extLst>
              <a:ext uri="{FF2B5EF4-FFF2-40B4-BE49-F238E27FC236}">
                <a16:creationId xmlns:a16="http://schemas.microsoft.com/office/drawing/2014/main" id="{56628A6D-B872-2994-5745-16E69406615B}"/>
              </a:ext>
            </a:extLst>
          </p:cNvPr>
          <p:cNvGrpSpPr/>
          <p:nvPr/>
        </p:nvGrpSpPr>
        <p:grpSpPr>
          <a:xfrm>
            <a:off x="5571446" y="4209706"/>
            <a:ext cx="2096647" cy="2182102"/>
            <a:chOff x="0" y="0"/>
            <a:chExt cx="2085638" cy="2231953"/>
          </a:xfrm>
        </p:grpSpPr>
        <p:pic>
          <p:nvPicPr>
            <p:cNvPr id="71" name="Picture 22">
              <a:extLst>
                <a:ext uri="{FF2B5EF4-FFF2-40B4-BE49-F238E27FC236}">
                  <a16:creationId xmlns:a16="http://schemas.microsoft.com/office/drawing/2014/main" id="{B35C0F95-25D7-B11D-5F6C-7C616E72D17F}"/>
                </a:ext>
              </a:extLst>
            </p:cNvPr>
            <p:cNvPicPr>
              <a:picLocks noChangeAspect="1"/>
            </p:cNvPicPr>
            <p:nvPr/>
          </p:nvPicPr>
          <p:blipFill>
            <a:blip r:embed="rId10"/>
            <a:srcRect b="13458"/>
            <a:stretch>
              <a:fillRect/>
            </a:stretch>
          </p:blipFill>
          <p:spPr>
            <a:xfrm>
              <a:off x="0" y="0"/>
              <a:ext cx="2085638" cy="1961972"/>
            </a:xfrm>
            <a:prstGeom prst="rect">
              <a:avLst/>
            </a:prstGeom>
          </p:spPr>
        </p:pic>
        <p:sp>
          <p:nvSpPr>
            <p:cNvPr id="72" name="TextBox 23">
              <a:extLst>
                <a:ext uri="{FF2B5EF4-FFF2-40B4-BE49-F238E27FC236}">
                  <a16:creationId xmlns:a16="http://schemas.microsoft.com/office/drawing/2014/main" id="{105C212F-26EE-14F6-2957-92D37587BDDA}"/>
                </a:ext>
              </a:extLst>
            </p:cNvPr>
            <p:cNvSpPr txBox="1"/>
            <p:nvPr/>
          </p:nvSpPr>
          <p:spPr>
            <a:xfrm>
              <a:off x="192137" y="1890911"/>
              <a:ext cx="1701364" cy="341042"/>
            </a:xfrm>
            <a:prstGeom prst="rect">
              <a:avLst/>
            </a:prstGeom>
          </p:spPr>
          <p:txBody>
            <a:bodyPr lIns="0" tIns="0" rIns="0" bIns="0" rtlCol="0" anchor="t">
              <a:spAutoFit/>
            </a:bodyPr>
            <a:lstStyle/>
            <a:p>
              <a:pPr algn="ctr">
                <a:lnSpc>
                  <a:spcPts val="1311"/>
                </a:lnSpc>
              </a:pPr>
              <a:r>
                <a:rPr lang="en-US" sz="1200" i="1" dirty="0">
                  <a:solidFill>
                    <a:srgbClr val="253439"/>
                  </a:solidFill>
                  <a:latin typeface="Calibri Light" panose="020F0302020204030204" pitchFamily="34" charset="0"/>
                  <a:cs typeface="Calibri Light" panose="020F0302020204030204" pitchFamily="34" charset="0"/>
                </a:rPr>
                <a:t>PDE Video: Down the Rabbit Hole</a:t>
              </a:r>
            </a:p>
          </p:txBody>
        </p:sp>
      </p:grpSp>
      <p:grpSp>
        <p:nvGrpSpPr>
          <p:cNvPr id="73" name="Group 24">
            <a:extLst>
              <a:ext uri="{FF2B5EF4-FFF2-40B4-BE49-F238E27FC236}">
                <a16:creationId xmlns:a16="http://schemas.microsoft.com/office/drawing/2014/main" id="{ECDB7DFA-8DB3-C99D-EA26-58AE9282164C}"/>
              </a:ext>
            </a:extLst>
          </p:cNvPr>
          <p:cNvGrpSpPr/>
          <p:nvPr/>
        </p:nvGrpSpPr>
        <p:grpSpPr>
          <a:xfrm>
            <a:off x="8066133" y="4199590"/>
            <a:ext cx="2073453" cy="2009400"/>
            <a:chOff x="0" y="0"/>
            <a:chExt cx="2062565" cy="2055305"/>
          </a:xfrm>
        </p:grpSpPr>
        <p:pic>
          <p:nvPicPr>
            <p:cNvPr id="74" name="Picture 25">
              <a:extLst>
                <a:ext uri="{FF2B5EF4-FFF2-40B4-BE49-F238E27FC236}">
                  <a16:creationId xmlns:a16="http://schemas.microsoft.com/office/drawing/2014/main" id="{BCB661DE-96F0-2A18-BA5A-C60D2928E85C}"/>
                </a:ext>
              </a:extLst>
            </p:cNvPr>
            <p:cNvPicPr>
              <a:picLocks noChangeAspect="1"/>
            </p:cNvPicPr>
            <p:nvPr/>
          </p:nvPicPr>
          <p:blipFill>
            <a:blip r:embed="rId11"/>
            <a:srcRect b="13628"/>
            <a:stretch>
              <a:fillRect/>
            </a:stretch>
          </p:blipFill>
          <p:spPr>
            <a:xfrm>
              <a:off x="0" y="0"/>
              <a:ext cx="2062565" cy="1936450"/>
            </a:xfrm>
            <a:prstGeom prst="rect">
              <a:avLst/>
            </a:prstGeom>
          </p:spPr>
        </p:pic>
        <p:sp>
          <p:nvSpPr>
            <p:cNvPr id="75" name="TextBox 26">
              <a:extLst>
                <a:ext uri="{FF2B5EF4-FFF2-40B4-BE49-F238E27FC236}">
                  <a16:creationId xmlns:a16="http://schemas.microsoft.com/office/drawing/2014/main" id="{ED7E8D4A-C095-0C78-C7A8-FDD22DCAD3A8}"/>
                </a:ext>
              </a:extLst>
            </p:cNvPr>
            <p:cNvSpPr txBox="1"/>
            <p:nvPr/>
          </p:nvSpPr>
          <p:spPr>
            <a:xfrm>
              <a:off x="180600" y="1884784"/>
              <a:ext cx="1701364" cy="170521"/>
            </a:xfrm>
            <a:prstGeom prst="rect">
              <a:avLst/>
            </a:prstGeom>
          </p:spPr>
          <p:txBody>
            <a:bodyPr lIns="0" tIns="0" rIns="0" bIns="0" rtlCol="0" anchor="t">
              <a:spAutoFit/>
            </a:bodyPr>
            <a:lstStyle/>
            <a:p>
              <a:pPr algn="ctr">
                <a:lnSpc>
                  <a:spcPts val="1311"/>
                </a:lnSpc>
              </a:pPr>
              <a:r>
                <a:rPr lang="en-US" sz="1200" i="1" dirty="0">
                  <a:solidFill>
                    <a:srgbClr val="253439"/>
                  </a:solidFill>
                  <a:latin typeface="Calibri Light" panose="020F0302020204030204" pitchFamily="34" charset="0"/>
                  <a:cs typeface="Calibri Light" panose="020F0302020204030204" pitchFamily="34" charset="0"/>
                </a:rPr>
                <a:t>PDE Video: Last Days</a:t>
              </a:r>
            </a:p>
          </p:txBody>
        </p:sp>
      </p:grpSp>
      <p:sp>
        <p:nvSpPr>
          <p:cNvPr id="76" name="Slide Number Placeholder 75">
            <a:extLst>
              <a:ext uri="{FF2B5EF4-FFF2-40B4-BE49-F238E27FC236}">
                <a16:creationId xmlns:a16="http://schemas.microsoft.com/office/drawing/2014/main" id="{882E8AD6-FF24-A569-B79A-B3EB1704574A}"/>
              </a:ext>
            </a:extLst>
          </p:cNvPr>
          <p:cNvSpPr>
            <a:spLocks noGrp="1"/>
          </p:cNvSpPr>
          <p:nvPr>
            <p:ph type="sldNum" sz="quarter" idx="12"/>
          </p:nvPr>
        </p:nvSpPr>
        <p:spPr/>
        <p:txBody>
          <a:bodyPr/>
          <a:lstStyle/>
          <a:p>
            <a:fld id="{76A2B3B5-49C0-48EE-87F6-742257CCDE1D}" type="slidenum">
              <a:rPr lang="en-SG" smtClean="0"/>
              <a:t>20</a:t>
            </a:fld>
            <a:endParaRPr lang="en-SG"/>
          </a:p>
        </p:txBody>
      </p:sp>
    </p:spTree>
    <p:extLst>
      <p:ext uri="{BB962C8B-B14F-4D97-AF65-F5344CB8AC3E}">
        <p14:creationId xmlns:p14="http://schemas.microsoft.com/office/powerpoint/2010/main" val="2113892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3B76E8C-02DE-811A-F71A-43881CDE34C1}"/>
              </a:ext>
            </a:extLst>
          </p:cNvPr>
          <p:cNvGrpSpPr/>
          <p:nvPr/>
        </p:nvGrpSpPr>
        <p:grpSpPr>
          <a:xfrm>
            <a:off x="0" y="6429081"/>
            <a:ext cx="12192000" cy="434006"/>
            <a:chOff x="0" y="0"/>
            <a:chExt cx="3705002" cy="264446"/>
          </a:xfrm>
        </p:grpSpPr>
        <p:sp>
          <p:nvSpPr>
            <p:cNvPr id="5" name="TextBox 6">
              <a:extLst>
                <a:ext uri="{FF2B5EF4-FFF2-40B4-BE49-F238E27FC236}">
                  <a16:creationId xmlns:a16="http://schemas.microsoft.com/office/drawing/2014/main" id="{93860564-1104-B1E2-085D-22F620C6FD1E}"/>
                </a:ext>
              </a:extLst>
            </p:cNvPr>
            <p:cNvSpPr txBox="1"/>
            <p:nvPr/>
          </p:nvSpPr>
          <p:spPr>
            <a:xfrm>
              <a:off x="0" y="-38100"/>
              <a:ext cx="812800" cy="850900"/>
            </a:xfrm>
            <a:prstGeom prst="rect">
              <a:avLst/>
            </a:prstGeom>
          </p:spPr>
          <p:txBody>
            <a:bodyPr lIns="48876" tIns="48876" rIns="48876" bIns="48876" rtlCol="0" anchor="ctr"/>
            <a:lstStyle/>
            <a:p>
              <a:pPr algn="ctr">
                <a:lnSpc>
                  <a:spcPts val="1885"/>
                </a:lnSpc>
                <a:spcBef>
                  <a:spcPct val="0"/>
                </a:spcBef>
              </a:pPr>
              <a:endParaRPr/>
            </a:p>
          </p:txBody>
        </p:sp>
        <p:sp>
          <p:nvSpPr>
            <p:cNvPr id="4" name="Freeform 5">
              <a:extLst>
                <a:ext uri="{FF2B5EF4-FFF2-40B4-BE49-F238E27FC236}">
                  <a16:creationId xmlns:a16="http://schemas.microsoft.com/office/drawing/2014/main" id="{43EB95D2-C9FA-1BB9-7BA1-03CA19AFDC13}"/>
                </a:ext>
              </a:extLst>
            </p:cNvPr>
            <p:cNvSpPr/>
            <p:nvPr/>
          </p:nvSpPr>
          <p:spPr>
            <a:xfrm>
              <a:off x="0" y="0"/>
              <a:ext cx="3705002" cy="264446"/>
            </a:xfrm>
            <a:custGeom>
              <a:avLst/>
              <a:gdLst/>
              <a:ahLst/>
              <a:cxnLst/>
              <a:rect l="l" t="t" r="r" b="b"/>
              <a:pathLst>
                <a:path w="3705002" h="264446">
                  <a:moveTo>
                    <a:pt x="0" y="0"/>
                  </a:moveTo>
                  <a:lnTo>
                    <a:pt x="3705002" y="0"/>
                  </a:lnTo>
                  <a:lnTo>
                    <a:pt x="3705002" y="264446"/>
                  </a:lnTo>
                  <a:lnTo>
                    <a:pt x="0" y="264446"/>
                  </a:lnTo>
                  <a:close/>
                </a:path>
              </a:pathLst>
            </a:custGeom>
            <a:solidFill>
              <a:srgbClr val="253439"/>
            </a:solidFill>
          </p:spPr>
        </p:sp>
      </p:grpSp>
      <p:sp>
        <p:nvSpPr>
          <p:cNvPr id="2" name="Title 1">
            <a:extLst>
              <a:ext uri="{FF2B5EF4-FFF2-40B4-BE49-F238E27FC236}">
                <a16:creationId xmlns:a16="http://schemas.microsoft.com/office/drawing/2014/main" id="{B58F5C70-05F0-6975-346B-237928230340}"/>
              </a:ext>
            </a:extLst>
          </p:cNvPr>
          <p:cNvSpPr>
            <a:spLocks noGrp="1"/>
          </p:cNvSpPr>
          <p:nvPr>
            <p:ph type="title"/>
          </p:nvPr>
        </p:nvSpPr>
        <p:spPr/>
        <p:txBody>
          <a:bodyPr/>
          <a:lstStyle/>
          <a:p>
            <a:r>
              <a:rPr lang="en-SG" dirty="0">
                <a:latin typeface="Franklin Gothic Medium" panose="020B0603020102020204" pitchFamily="34" charset="0"/>
              </a:rPr>
              <a:t>RESOURCES</a:t>
            </a:r>
          </a:p>
        </p:txBody>
      </p:sp>
      <p:pic>
        <p:nvPicPr>
          <p:cNvPr id="10" name="Picture 2">
            <a:extLst>
              <a:ext uri="{FF2B5EF4-FFF2-40B4-BE49-F238E27FC236}">
                <a16:creationId xmlns:a16="http://schemas.microsoft.com/office/drawing/2014/main" id="{4A670BC2-C82B-6F74-F791-E64B917034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0351641" y="-1249443"/>
            <a:ext cx="2909455" cy="3237223"/>
          </a:xfrm>
          <a:prstGeom prst="rect">
            <a:avLst/>
          </a:prstGeom>
        </p:spPr>
      </p:pic>
      <p:pic>
        <p:nvPicPr>
          <p:cNvPr id="6" name="Picture 27">
            <a:extLst>
              <a:ext uri="{FF2B5EF4-FFF2-40B4-BE49-F238E27FC236}">
                <a16:creationId xmlns:a16="http://schemas.microsoft.com/office/drawing/2014/main" id="{B7E89F6F-8F11-9810-F73F-BB8F28073E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68167" b="51793"/>
          <a:stretch>
            <a:fillRect/>
          </a:stretch>
        </p:blipFill>
        <p:spPr>
          <a:xfrm>
            <a:off x="1156019" y="1606550"/>
            <a:ext cx="1977223" cy="1752073"/>
          </a:xfrm>
          <a:prstGeom prst="rect">
            <a:avLst/>
          </a:prstGeom>
        </p:spPr>
      </p:pic>
      <p:sp>
        <p:nvSpPr>
          <p:cNvPr id="15" name="TextBox 31">
            <a:extLst>
              <a:ext uri="{FF2B5EF4-FFF2-40B4-BE49-F238E27FC236}">
                <a16:creationId xmlns:a16="http://schemas.microsoft.com/office/drawing/2014/main" id="{55C5357F-0CB9-07FB-7FC0-4A6C79BC3865}"/>
              </a:ext>
            </a:extLst>
          </p:cNvPr>
          <p:cNvSpPr txBox="1"/>
          <p:nvPr/>
        </p:nvSpPr>
        <p:spPr>
          <a:xfrm>
            <a:off x="2577468" y="1442713"/>
            <a:ext cx="4228746" cy="282129"/>
          </a:xfrm>
          <a:prstGeom prst="rect">
            <a:avLst/>
          </a:prstGeom>
        </p:spPr>
        <p:txBody>
          <a:bodyPr wrap="square" lIns="0" tIns="0" rIns="0" bIns="0" rtlCol="0" anchor="t">
            <a:spAutoFit/>
          </a:bodyPr>
          <a:lstStyle/>
          <a:p>
            <a:pPr algn="ctr">
              <a:lnSpc>
                <a:spcPts val="2216"/>
              </a:lnSpc>
            </a:pPr>
            <a:r>
              <a:rPr lang="en-US" sz="1582" dirty="0">
                <a:solidFill>
                  <a:srgbClr val="595959"/>
                </a:solidFill>
                <a:latin typeface="Modern Love Grunge" panose="04070805081005020601" pitchFamily="82" charset="0"/>
              </a:rPr>
              <a:t>for parents, educators, counsellors</a:t>
            </a:r>
          </a:p>
        </p:txBody>
      </p:sp>
      <p:grpSp>
        <p:nvGrpSpPr>
          <p:cNvPr id="16" name="Group 32">
            <a:extLst>
              <a:ext uri="{FF2B5EF4-FFF2-40B4-BE49-F238E27FC236}">
                <a16:creationId xmlns:a16="http://schemas.microsoft.com/office/drawing/2014/main" id="{244C81AE-C22D-AA5C-A1A5-497DF69C6080}"/>
              </a:ext>
            </a:extLst>
          </p:cNvPr>
          <p:cNvGrpSpPr/>
          <p:nvPr/>
        </p:nvGrpSpPr>
        <p:grpSpPr>
          <a:xfrm>
            <a:off x="1156267" y="1665686"/>
            <a:ext cx="2241793" cy="2099331"/>
            <a:chOff x="0" y="0"/>
            <a:chExt cx="2100134" cy="2099411"/>
          </a:xfrm>
        </p:grpSpPr>
        <p:pic>
          <p:nvPicPr>
            <p:cNvPr id="17" name="Picture 33">
              <a:extLst>
                <a:ext uri="{FF2B5EF4-FFF2-40B4-BE49-F238E27FC236}">
                  <a16:creationId xmlns:a16="http://schemas.microsoft.com/office/drawing/2014/main" id="{0538F237-CBF2-B704-178C-8D461CE01B10}"/>
                </a:ext>
              </a:extLst>
            </p:cNvPr>
            <p:cNvPicPr>
              <a:picLocks noChangeAspect="1"/>
            </p:cNvPicPr>
            <p:nvPr/>
          </p:nvPicPr>
          <p:blipFill>
            <a:blip r:embed="rId6"/>
            <a:srcRect r="1041" b="14480"/>
            <a:stretch>
              <a:fillRect/>
            </a:stretch>
          </p:blipFill>
          <p:spPr>
            <a:xfrm>
              <a:off x="0" y="0"/>
              <a:ext cx="2100134" cy="1972830"/>
            </a:xfrm>
            <a:prstGeom prst="rect">
              <a:avLst/>
            </a:prstGeom>
          </p:spPr>
        </p:pic>
        <p:sp>
          <p:nvSpPr>
            <p:cNvPr id="18" name="TextBox 34">
              <a:extLst>
                <a:ext uri="{FF2B5EF4-FFF2-40B4-BE49-F238E27FC236}">
                  <a16:creationId xmlns:a16="http://schemas.microsoft.com/office/drawing/2014/main" id="{57ECA2C9-BAD0-7419-52A1-EF5F764D419F}"/>
                </a:ext>
              </a:extLst>
            </p:cNvPr>
            <p:cNvSpPr txBox="1"/>
            <p:nvPr/>
          </p:nvSpPr>
          <p:spPr>
            <a:xfrm>
              <a:off x="0" y="1932693"/>
              <a:ext cx="2100134" cy="166718"/>
            </a:xfrm>
            <a:prstGeom prst="rect">
              <a:avLst/>
            </a:prstGeom>
          </p:spPr>
          <p:txBody>
            <a:bodyPr lIns="0" tIns="0" rIns="0" bIns="0" rtlCol="0" anchor="t">
              <a:spAutoFit/>
            </a:bodyPr>
            <a:lstStyle/>
            <a:p>
              <a:pPr algn="ctr">
                <a:lnSpc>
                  <a:spcPts val="1311"/>
                </a:lnSpc>
              </a:pPr>
              <a:r>
                <a:rPr lang="en-US" sz="1200" i="1">
                  <a:solidFill>
                    <a:srgbClr val="253439"/>
                  </a:solidFill>
                  <a:latin typeface="Calibri Light" panose="020F0302020204030204" pitchFamily="34" charset="0"/>
                  <a:cs typeface="Calibri Light" panose="020F0302020204030204" pitchFamily="34" charset="0"/>
                </a:rPr>
                <a:t>Smart Parenting articles</a:t>
              </a:r>
            </a:p>
          </p:txBody>
        </p:sp>
      </p:grpSp>
      <p:grpSp>
        <p:nvGrpSpPr>
          <p:cNvPr id="19" name="Group 35">
            <a:extLst>
              <a:ext uri="{FF2B5EF4-FFF2-40B4-BE49-F238E27FC236}">
                <a16:creationId xmlns:a16="http://schemas.microsoft.com/office/drawing/2014/main" id="{6BBA6FBF-6AC3-AA7E-6840-63B5E482A98F}"/>
              </a:ext>
            </a:extLst>
          </p:cNvPr>
          <p:cNvGrpSpPr/>
          <p:nvPr/>
        </p:nvGrpSpPr>
        <p:grpSpPr>
          <a:xfrm>
            <a:off x="3808527" y="1705703"/>
            <a:ext cx="2268619" cy="2110894"/>
            <a:chOff x="0" y="0"/>
            <a:chExt cx="2125265" cy="2110973"/>
          </a:xfrm>
        </p:grpSpPr>
        <p:pic>
          <p:nvPicPr>
            <p:cNvPr id="20" name="Picture 36">
              <a:extLst>
                <a:ext uri="{FF2B5EF4-FFF2-40B4-BE49-F238E27FC236}">
                  <a16:creationId xmlns:a16="http://schemas.microsoft.com/office/drawing/2014/main" id="{6407BE96-01F5-611D-3C4A-4A82F0D1720E}"/>
                </a:ext>
              </a:extLst>
            </p:cNvPr>
            <p:cNvPicPr>
              <a:picLocks noChangeAspect="1"/>
            </p:cNvPicPr>
            <p:nvPr/>
          </p:nvPicPr>
          <p:blipFill>
            <a:blip r:embed="rId7"/>
            <a:srcRect b="14309"/>
            <a:stretch>
              <a:fillRect/>
            </a:stretch>
          </p:blipFill>
          <p:spPr>
            <a:xfrm>
              <a:off x="0" y="0"/>
              <a:ext cx="2118017" cy="1972830"/>
            </a:xfrm>
            <a:prstGeom prst="rect">
              <a:avLst/>
            </a:prstGeom>
          </p:spPr>
        </p:pic>
        <p:sp>
          <p:nvSpPr>
            <p:cNvPr id="21" name="TextBox 37">
              <a:extLst>
                <a:ext uri="{FF2B5EF4-FFF2-40B4-BE49-F238E27FC236}">
                  <a16:creationId xmlns:a16="http://schemas.microsoft.com/office/drawing/2014/main" id="{1959F1B5-CEC6-4E06-FDAE-6208706BB6B8}"/>
                </a:ext>
              </a:extLst>
            </p:cNvPr>
            <p:cNvSpPr txBox="1"/>
            <p:nvPr/>
          </p:nvSpPr>
          <p:spPr>
            <a:xfrm>
              <a:off x="25131" y="1944255"/>
              <a:ext cx="2100134" cy="166718"/>
            </a:xfrm>
            <a:prstGeom prst="rect">
              <a:avLst/>
            </a:prstGeom>
          </p:spPr>
          <p:txBody>
            <a:bodyPr lIns="0" tIns="0" rIns="0" bIns="0" rtlCol="0" anchor="t">
              <a:spAutoFit/>
            </a:bodyPr>
            <a:lstStyle/>
            <a:p>
              <a:pPr algn="ctr">
                <a:lnSpc>
                  <a:spcPts val="1311"/>
                </a:lnSpc>
              </a:pPr>
              <a:r>
                <a:rPr lang="en-US" sz="1200" i="1">
                  <a:solidFill>
                    <a:srgbClr val="253439"/>
                  </a:solidFill>
                  <a:latin typeface="Calibri Light" panose="020F0302020204030204" pitchFamily="34" charset="0"/>
                  <a:cs typeface="Calibri Light" panose="020F0302020204030204" pitchFamily="34" charset="0"/>
                </a:rPr>
                <a:t>PDE toolkits</a:t>
              </a:r>
            </a:p>
          </p:txBody>
        </p:sp>
      </p:grpSp>
      <p:grpSp>
        <p:nvGrpSpPr>
          <p:cNvPr id="22" name="Group 38">
            <a:extLst>
              <a:ext uri="{FF2B5EF4-FFF2-40B4-BE49-F238E27FC236}">
                <a16:creationId xmlns:a16="http://schemas.microsoft.com/office/drawing/2014/main" id="{4B3A6039-9A9E-EB71-F4B8-B9530908C54D}"/>
              </a:ext>
            </a:extLst>
          </p:cNvPr>
          <p:cNvGrpSpPr/>
          <p:nvPr/>
        </p:nvGrpSpPr>
        <p:grpSpPr>
          <a:xfrm>
            <a:off x="6515258" y="1699077"/>
            <a:ext cx="2256601" cy="2110894"/>
            <a:chOff x="0" y="0"/>
            <a:chExt cx="2114006" cy="2110973"/>
          </a:xfrm>
        </p:grpSpPr>
        <p:pic>
          <p:nvPicPr>
            <p:cNvPr id="23" name="Picture 39">
              <a:extLst>
                <a:ext uri="{FF2B5EF4-FFF2-40B4-BE49-F238E27FC236}">
                  <a16:creationId xmlns:a16="http://schemas.microsoft.com/office/drawing/2014/main" id="{E5738611-231F-CEF8-D897-63F5735DF59A}"/>
                </a:ext>
              </a:extLst>
            </p:cNvPr>
            <p:cNvPicPr>
              <a:picLocks noChangeAspect="1"/>
            </p:cNvPicPr>
            <p:nvPr/>
          </p:nvPicPr>
          <p:blipFill>
            <a:blip r:embed="rId8"/>
            <a:srcRect b="14650"/>
            <a:stretch>
              <a:fillRect/>
            </a:stretch>
          </p:blipFill>
          <p:spPr>
            <a:xfrm>
              <a:off x="0" y="0"/>
              <a:ext cx="2114006" cy="1961268"/>
            </a:xfrm>
            <a:prstGeom prst="rect">
              <a:avLst/>
            </a:prstGeom>
          </p:spPr>
        </p:pic>
        <p:sp>
          <p:nvSpPr>
            <p:cNvPr id="24" name="TextBox 40">
              <a:extLst>
                <a:ext uri="{FF2B5EF4-FFF2-40B4-BE49-F238E27FC236}">
                  <a16:creationId xmlns:a16="http://schemas.microsoft.com/office/drawing/2014/main" id="{8EA16373-A6CB-0482-FB24-517EC32FE46B}"/>
                </a:ext>
              </a:extLst>
            </p:cNvPr>
            <p:cNvSpPr txBox="1"/>
            <p:nvPr/>
          </p:nvSpPr>
          <p:spPr>
            <a:xfrm>
              <a:off x="6936" y="1944255"/>
              <a:ext cx="2100134" cy="166718"/>
            </a:xfrm>
            <a:prstGeom prst="rect">
              <a:avLst/>
            </a:prstGeom>
          </p:spPr>
          <p:txBody>
            <a:bodyPr lIns="0" tIns="0" rIns="0" bIns="0" rtlCol="0" anchor="t">
              <a:spAutoFit/>
            </a:bodyPr>
            <a:lstStyle/>
            <a:p>
              <a:pPr algn="ctr">
                <a:lnSpc>
                  <a:spcPts val="1311"/>
                </a:lnSpc>
              </a:pPr>
              <a:r>
                <a:rPr lang="en-US" sz="1200" i="1">
                  <a:solidFill>
                    <a:srgbClr val="253439"/>
                  </a:solidFill>
                  <a:latin typeface="Calibri Light" panose="020F0302020204030204" pitchFamily="34" charset="0"/>
                  <a:cs typeface="Calibri Light" panose="020F0302020204030204" pitchFamily="34" charset="0"/>
                </a:rPr>
                <a:t>PDE message cards</a:t>
              </a:r>
            </a:p>
          </p:txBody>
        </p:sp>
      </p:grpSp>
      <p:grpSp>
        <p:nvGrpSpPr>
          <p:cNvPr id="25" name="Group 41">
            <a:extLst>
              <a:ext uri="{FF2B5EF4-FFF2-40B4-BE49-F238E27FC236}">
                <a16:creationId xmlns:a16="http://schemas.microsoft.com/office/drawing/2014/main" id="{2D9FBD07-F130-7099-DBE5-15F6F70F8D22}"/>
              </a:ext>
            </a:extLst>
          </p:cNvPr>
          <p:cNvGrpSpPr/>
          <p:nvPr/>
        </p:nvGrpSpPr>
        <p:grpSpPr>
          <a:xfrm>
            <a:off x="2625263" y="3845921"/>
            <a:ext cx="2280394" cy="2107399"/>
            <a:chOff x="0" y="0"/>
            <a:chExt cx="2136296" cy="2107479"/>
          </a:xfrm>
        </p:grpSpPr>
        <p:pic>
          <p:nvPicPr>
            <p:cNvPr id="26" name="Picture 42">
              <a:extLst>
                <a:ext uri="{FF2B5EF4-FFF2-40B4-BE49-F238E27FC236}">
                  <a16:creationId xmlns:a16="http://schemas.microsoft.com/office/drawing/2014/main" id="{1420A658-11CB-B068-F93D-3F8B22945FD4}"/>
                </a:ext>
              </a:extLst>
            </p:cNvPr>
            <p:cNvPicPr>
              <a:picLocks noChangeAspect="1"/>
            </p:cNvPicPr>
            <p:nvPr/>
          </p:nvPicPr>
          <p:blipFill>
            <a:blip r:embed="rId9"/>
            <a:srcRect b="13969"/>
            <a:stretch>
              <a:fillRect/>
            </a:stretch>
          </p:blipFill>
          <p:spPr>
            <a:xfrm>
              <a:off x="0" y="0"/>
              <a:ext cx="2136296" cy="1997764"/>
            </a:xfrm>
            <a:prstGeom prst="rect">
              <a:avLst/>
            </a:prstGeom>
          </p:spPr>
        </p:pic>
        <p:sp>
          <p:nvSpPr>
            <p:cNvPr id="27" name="TextBox 43">
              <a:extLst>
                <a:ext uri="{FF2B5EF4-FFF2-40B4-BE49-F238E27FC236}">
                  <a16:creationId xmlns:a16="http://schemas.microsoft.com/office/drawing/2014/main" id="{797E2EBD-C549-455A-0F05-8D667745E7CC}"/>
                </a:ext>
              </a:extLst>
            </p:cNvPr>
            <p:cNvSpPr txBox="1"/>
            <p:nvPr/>
          </p:nvSpPr>
          <p:spPr>
            <a:xfrm>
              <a:off x="7423" y="1940761"/>
              <a:ext cx="2100134" cy="166718"/>
            </a:xfrm>
            <a:prstGeom prst="rect">
              <a:avLst/>
            </a:prstGeom>
          </p:spPr>
          <p:txBody>
            <a:bodyPr lIns="0" tIns="0" rIns="0" bIns="0" rtlCol="0" anchor="t">
              <a:spAutoFit/>
            </a:bodyPr>
            <a:lstStyle/>
            <a:p>
              <a:pPr algn="ctr">
                <a:lnSpc>
                  <a:spcPts val="1311"/>
                </a:lnSpc>
              </a:pPr>
              <a:r>
                <a:rPr lang="en-US" sz="1200" i="1" dirty="0">
                  <a:solidFill>
                    <a:srgbClr val="253439"/>
                  </a:solidFill>
                  <a:latin typeface="Calibri Light" panose="020F0302020204030204" pitchFamily="34" charset="0"/>
                  <a:cs typeface="Calibri Light" panose="020F0302020204030204" pitchFamily="34" charset="0"/>
                </a:rPr>
                <a:t>Information booklet on Cannabis</a:t>
              </a:r>
            </a:p>
          </p:txBody>
        </p:sp>
      </p:grpSp>
      <p:grpSp>
        <p:nvGrpSpPr>
          <p:cNvPr id="28" name="Group 44">
            <a:extLst>
              <a:ext uri="{FF2B5EF4-FFF2-40B4-BE49-F238E27FC236}">
                <a16:creationId xmlns:a16="http://schemas.microsoft.com/office/drawing/2014/main" id="{E4060BF2-779A-37FE-8211-3D2DAE04AE7A}"/>
              </a:ext>
            </a:extLst>
          </p:cNvPr>
          <p:cNvGrpSpPr/>
          <p:nvPr/>
        </p:nvGrpSpPr>
        <p:grpSpPr>
          <a:xfrm>
            <a:off x="5309206" y="3857444"/>
            <a:ext cx="2276356" cy="2274113"/>
            <a:chOff x="0" y="0"/>
            <a:chExt cx="2132513" cy="2274199"/>
          </a:xfrm>
        </p:grpSpPr>
        <p:pic>
          <p:nvPicPr>
            <p:cNvPr id="29" name="Picture 45">
              <a:extLst>
                <a:ext uri="{FF2B5EF4-FFF2-40B4-BE49-F238E27FC236}">
                  <a16:creationId xmlns:a16="http://schemas.microsoft.com/office/drawing/2014/main" id="{7B9CA32F-ECDC-7798-022D-DA5D5A39B438}"/>
                </a:ext>
              </a:extLst>
            </p:cNvPr>
            <p:cNvPicPr>
              <a:picLocks noChangeAspect="1"/>
            </p:cNvPicPr>
            <p:nvPr/>
          </p:nvPicPr>
          <p:blipFill>
            <a:blip r:embed="rId10"/>
            <a:srcRect b="15161"/>
            <a:stretch>
              <a:fillRect/>
            </a:stretch>
          </p:blipFill>
          <p:spPr>
            <a:xfrm>
              <a:off x="0" y="0"/>
              <a:ext cx="2102570" cy="1938983"/>
            </a:xfrm>
            <a:prstGeom prst="rect">
              <a:avLst/>
            </a:prstGeom>
          </p:spPr>
        </p:pic>
        <p:sp>
          <p:nvSpPr>
            <p:cNvPr id="30" name="TextBox 46">
              <a:extLst>
                <a:ext uri="{FF2B5EF4-FFF2-40B4-BE49-F238E27FC236}">
                  <a16:creationId xmlns:a16="http://schemas.microsoft.com/office/drawing/2014/main" id="{C61DD77B-B34E-4314-E8F0-33A986F39DE0}"/>
                </a:ext>
              </a:extLst>
            </p:cNvPr>
            <p:cNvSpPr txBox="1"/>
            <p:nvPr/>
          </p:nvSpPr>
          <p:spPr>
            <a:xfrm>
              <a:off x="32379" y="1940761"/>
              <a:ext cx="2100134" cy="333438"/>
            </a:xfrm>
            <a:prstGeom prst="rect">
              <a:avLst/>
            </a:prstGeom>
          </p:spPr>
          <p:txBody>
            <a:bodyPr lIns="0" tIns="0" rIns="0" bIns="0" rtlCol="0" anchor="t">
              <a:spAutoFit/>
            </a:bodyPr>
            <a:lstStyle/>
            <a:p>
              <a:pPr algn="ctr">
                <a:lnSpc>
                  <a:spcPts val="1311"/>
                </a:lnSpc>
              </a:pPr>
              <a:r>
                <a:rPr lang="en-US" sz="1200" i="1">
                  <a:solidFill>
                    <a:srgbClr val="253439"/>
                  </a:solidFill>
                  <a:latin typeface="Calibri Light" panose="020F0302020204030204" pitchFamily="34" charset="0"/>
                  <a:cs typeface="Calibri Light" panose="020F0302020204030204" pitchFamily="34" charset="0"/>
                </a:rPr>
                <a:t>Information booklet on New Psychoactive Substances (NPS)</a:t>
              </a:r>
            </a:p>
          </p:txBody>
        </p:sp>
      </p:grpSp>
      <p:sp>
        <p:nvSpPr>
          <p:cNvPr id="31" name="Slide Number Placeholder 30">
            <a:extLst>
              <a:ext uri="{FF2B5EF4-FFF2-40B4-BE49-F238E27FC236}">
                <a16:creationId xmlns:a16="http://schemas.microsoft.com/office/drawing/2014/main" id="{5578A2FD-2D66-D6FA-6166-910857E8CF5F}"/>
              </a:ext>
            </a:extLst>
          </p:cNvPr>
          <p:cNvSpPr>
            <a:spLocks noGrp="1"/>
          </p:cNvSpPr>
          <p:nvPr>
            <p:ph type="sldNum" sz="quarter" idx="12"/>
          </p:nvPr>
        </p:nvSpPr>
        <p:spPr/>
        <p:txBody>
          <a:bodyPr/>
          <a:lstStyle/>
          <a:p>
            <a:fld id="{76A2B3B5-49C0-48EE-87F6-742257CCDE1D}" type="slidenum">
              <a:rPr lang="en-SG" smtClean="0"/>
              <a:t>21</a:t>
            </a:fld>
            <a:endParaRPr lang="en-SG"/>
          </a:p>
        </p:txBody>
      </p:sp>
    </p:spTree>
    <p:extLst>
      <p:ext uri="{BB962C8B-B14F-4D97-AF65-F5344CB8AC3E}">
        <p14:creationId xmlns:p14="http://schemas.microsoft.com/office/powerpoint/2010/main" val="3387840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F5C70-05F0-6975-346B-237928230340}"/>
              </a:ext>
            </a:extLst>
          </p:cNvPr>
          <p:cNvSpPr>
            <a:spLocks noGrp="1"/>
          </p:cNvSpPr>
          <p:nvPr>
            <p:ph type="title"/>
          </p:nvPr>
        </p:nvSpPr>
        <p:spPr/>
        <p:txBody>
          <a:bodyPr/>
          <a:lstStyle/>
          <a:p>
            <a:r>
              <a:rPr lang="en-SG" dirty="0">
                <a:latin typeface="Franklin Gothic Medium" panose="020B0603020102020204" pitchFamily="34" charset="0"/>
              </a:rPr>
              <a:t>Thank you.</a:t>
            </a:r>
          </a:p>
        </p:txBody>
      </p:sp>
      <p:sp>
        <p:nvSpPr>
          <p:cNvPr id="3" name="Subtitle 2">
            <a:extLst>
              <a:ext uri="{FF2B5EF4-FFF2-40B4-BE49-F238E27FC236}">
                <a16:creationId xmlns:a16="http://schemas.microsoft.com/office/drawing/2014/main" id="{17BFBD3C-07B3-C3F8-B53A-4F276DC72036}"/>
              </a:ext>
            </a:extLst>
          </p:cNvPr>
          <p:cNvSpPr>
            <a:spLocks noGrp="1"/>
          </p:cNvSpPr>
          <p:nvPr>
            <p:ph type="body" idx="1"/>
          </p:nvPr>
        </p:nvSpPr>
        <p:spPr/>
        <p:txBody>
          <a:bodyPr/>
          <a:lstStyle/>
          <a:p>
            <a:pPr>
              <a:lnSpc>
                <a:spcPct val="100000"/>
              </a:lnSpc>
              <a:spcBef>
                <a:spcPts val="500"/>
              </a:spcBef>
            </a:pPr>
            <a:r>
              <a:rPr lang="en-SG" dirty="0">
                <a:latin typeface="Calibri Light" panose="020F0302020204030204" pitchFamily="34" charset="0"/>
                <a:cs typeface="Calibri Light" panose="020F0302020204030204" pitchFamily="34" charset="0"/>
              </a:rPr>
              <a:t>We hope you find this set of resources useful. </a:t>
            </a:r>
          </a:p>
          <a:p>
            <a:pPr>
              <a:lnSpc>
                <a:spcPct val="100000"/>
              </a:lnSpc>
              <a:spcBef>
                <a:spcPts val="500"/>
              </a:spcBef>
            </a:pPr>
            <a:r>
              <a:rPr lang="en-SG" dirty="0">
                <a:latin typeface="Calibri Light" panose="020F0302020204030204" pitchFamily="34" charset="0"/>
                <a:cs typeface="Calibri Light" panose="020F0302020204030204" pitchFamily="34" charset="0"/>
              </a:rPr>
              <a:t>Let’s work together towards a drug-free society!</a:t>
            </a:r>
          </a:p>
        </p:txBody>
      </p:sp>
      <p:sp>
        <p:nvSpPr>
          <p:cNvPr id="6" name="Slide Number Placeholder 5">
            <a:extLst>
              <a:ext uri="{FF2B5EF4-FFF2-40B4-BE49-F238E27FC236}">
                <a16:creationId xmlns:a16="http://schemas.microsoft.com/office/drawing/2014/main" id="{99D42BE7-EF87-2D6C-9265-104EDE27F4C8}"/>
              </a:ext>
            </a:extLst>
          </p:cNvPr>
          <p:cNvSpPr>
            <a:spLocks noGrp="1"/>
          </p:cNvSpPr>
          <p:nvPr>
            <p:ph type="sldNum" sz="quarter" idx="12"/>
          </p:nvPr>
        </p:nvSpPr>
        <p:spPr/>
        <p:txBody>
          <a:bodyPr/>
          <a:lstStyle/>
          <a:p>
            <a:fld id="{76A2B3B5-49C0-48EE-87F6-742257CCDE1D}" type="slidenum">
              <a:rPr lang="en-SG" smtClean="0"/>
              <a:t>22</a:t>
            </a:fld>
            <a:endParaRPr lang="en-SG"/>
          </a:p>
        </p:txBody>
      </p:sp>
      <p:pic>
        <p:nvPicPr>
          <p:cNvPr id="4" name="Picture 3">
            <a:extLst>
              <a:ext uri="{FF2B5EF4-FFF2-40B4-BE49-F238E27FC236}">
                <a16:creationId xmlns:a16="http://schemas.microsoft.com/office/drawing/2014/main" id="{BE204490-A954-A570-55F5-62487385F9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921846" y="5148072"/>
            <a:ext cx="5467345" cy="2740507"/>
          </a:xfrm>
          <a:prstGeom prst="rect">
            <a:avLst/>
          </a:prstGeom>
        </p:spPr>
      </p:pic>
      <p:pic>
        <p:nvPicPr>
          <p:cNvPr id="5" name="Picture 2">
            <a:extLst>
              <a:ext uri="{FF2B5EF4-FFF2-40B4-BE49-F238E27FC236}">
                <a16:creationId xmlns:a16="http://schemas.microsoft.com/office/drawing/2014/main" id="{3D027B9D-1D44-2FCE-D83D-F46AF1B2C6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flipV="1">
            <a:off x="-632012" y="-1255980"/>
            <a:ext cx="2909455" cy="3237223"/>
          </a:xfrm>
          <a:prstGeom prst="rect">
            <a:avLst/>
          </a:prstGeom>
        </p:spPr>
      </p:pic>
    </p:spTree>
    <p:extLst>
      <p:ext uri="{BB962C8B-B14F-4D97-AF65-F5344CB8AC3E}">
        <p14:creationId xmlns:p14="http://schemas.microsoft.com/office/powerpoint/2010/main" val="3560464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007B579E-D35D-72CB-90C5-E212207D00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9825" y="5122620"/>
            <a:ext cx="5467345" cy="2740507"/>
          </a:xfrm>
          <a:prstGeom prst="rect">
            <a:avLst/>
          </a:prstGeom>
        </p:spPr>
      </p:pic>
      <p:grpSp>
        <p:nvGrpSpPr>
          <p:cNvPr id="13" name="Group 4">
            <a:extLst>
              <a:ext uri="{FF2B5EF4-FFF2-40B4-BE49-F238E27FC236}">
                <a16:creationId xmlns:a16="http://schemas.microsoft.com/office/drawing/2014/main" id="{66AB0574-6687-8CDB-EF66-12C667631CEA}"/>
              </a:ext>
            </a:extLst>
          </p:cNvPr>
          <p:cNvGrpSpPr/>
          <p:nvPr/>
        </p:nvGrpSpPr>
        <p:grpSpPr>
          <a:xfrm>
            <a:off x="0" y="6429081"/>
            <a:ext cx="12192000" cy="434006"/>
            <a:chOff x="0" y="0"/>
            <a:chExt cx="3705002" cy="264446"/>
          </a:xfrm>
        </p:grpSpPr>
        <p:sp>
          <p:nvSpPr>
            <p:cNvPr id="14" name="Freeform 5">
              <a:extLst>
                <a:ext uri="{FF2B5EF4-FFF2-40B4-BE49-F238E27FC236}">
                  <a16:creationId xmlns:a16="http://schemas.microsoft.com/office/drawing/2014/main" id="{F91EE113-3B15-D502-4DDC-808C3BF7D5D1}"/>
                </a:ext>
              </a:extLst>
            </p:cNvPr>
            <p:cNvSpPr/>
            <p:nvPr/>
          </p:nvSpPr>
          <p:spPr>
            <a:xfrm>
              <a:off x="0" y="0"/>
              <a:ext cx="3705002" cy="264446"/>
            </a:xfrm>
            <a:custGeom>
              <a:avLst/>
              <a:gdLst/>
              <a:ahLst/>
              <a:cxnLst/>
              <a:rect l="l" t="t" r="r" b="b"/>
              <a:pathLst>
                <a:path w="3705002" h="264446">
                  <a:moveTo>
                    <a:pt x="0" y="0"/>
                  </a:moveTo>
                  <a:lnTo>
                    <a:pt x="3705002" y="0"/>
                  </a:lnTo>
                  <a:lnTo>
                    <a:pt x="3705002" y="264446"/>
                  </a:lnTo>
                  <a:lnTo>
                    <a:pt x="0" y="264446"/>
                  </a:lnTo>
                  <a:close/>
                </a:path>
              </a:pathLst>
            </a:custGeom>
            <a:solidFill>
              <a:srgbClr val="253439"/>
            </a:solidFill>
          </p:spPr>
        </p:sp>
        <p:sp>
          <p:nvSpPr>
            <p:cNvPr id="15" name="TextBox 6">
              <a:extLst>
                <a:ext uri="{FF2B5EF4-FFF2-40B4-BE49-F238E27FC236}">
                  <a16:creationId xmlns:a16="http://schemas.microsoft.com/office/drawing/2014/main" id="{C392368E-1A52-9F9F-A46F-377217B03F8E}"/>
                </a:ext>
              </a:extLst>
            </p:cNvPr>
            <p:cNvSpPr txBox="1"/>
            <p:nvPr/>
          </p:nvSpPr>
          <p:spPr>
            <a:xfrm>
              <a:off x="0" y="-38100"/>
              <a:ext cx="812800" cy="850900"/>
            </a:xfrm>
            <a:prstGeom prst="rect">
              <a:avLst/>
            </a:prstGeom>
          </p:spPr>
          <p:txBody>
            <a:bodyPr lIns="48876" tIns="48876" rIns="48876" bIns="48876" rtlCol="0" anchor="ctr"/>
            <a:lstStyle/>
            <a:p>
              <a:pPr algn="ctr">
                <a:lnSpc>
                  <a:spcPts val="1885"/>
                </a:lnSpc>
                <a:spcBef>
                  <a:spcPct val="0"/>
                </a:spcBef>
              </a:pPr>
              <a:endParaRPr/>
            </a:p>
          </p:txBody>
        </p:sp>
      </p:grpSp>
      <p:sp>
        <p:nvSpPr>
          <p:cNvPr id="2" name="Title 1">
            <a:extLst>
              <a:ext uri="{FF2B5EF4-FFF2-40B4-BE49-F238E27FC236}">
                <a16:creationId xmlns:a16="http://schemas.microsoft.com/office/drawing/2014/main" id="{B58F5C70-05F0-6975-346B-237928230340}"/>
              </a:ext>
            </a:extLst>
          </p:cNvPr>
          <p:cNvSpPr>
            <a:spLocks noGrp="1"/>
          </p:cNvSpPr>
          <p:nvPr>
            <p:ph type="title"/>
          </p:nvPr>
        </p:nvSpPr>
        <p:spPr/>
        <p:txBody>
          <a:bodyPr/>
          <a:lstStyle/>
          <a:p>
            <a:r>
              <a:rPr lang="en-SG" dirty="0">
                <a:latin typeface="Franklin Gothic Medium" panose="020B0603020102020204" pitchFamily="34" charset="0"/>
              </a:rPr>
              <a:t>LAWS IN PLACE TO HELP US</a:t>
            </a:r>
          </a:p>
        </p:txBody>
      </p:sp>
      <p:sp>
        <p:nvSpPr>
          <p:cNvPr id="3" name="Subtitle 2">
            <a:extLst>
              <a:ext uri="{FF2B5EF4-FFF2-40B4-BE49-F238E27FC236}">
                <a16:creationId xmlns:a16="http://schemas.microsoft.com/office/drawing/2014/main" id="{17BFBD3C-07B3-C3F8-B53A-4F276DC72036}"/>
              </a:ext>
            </a:extLst>
          </p:cNvPr>
          <p:cNvSpPr>
            <a:spLocks noGrp="1"/>
          </p:cNvSpPr>
          <p:nvPr>
            <p:ph idx="1"/>
          </p:nvPr>
        </p:nvSpPr>
        <p:spPr/>
        <p:txBody>
          <a:bodyPr>
            <a:normAutofit/>
          </a:bodyPr>
          <a:lstStyle/>
          <a:p>
            <a:pPr>
              <a:lnSpc>
                <a:spcPct val="100000"/>
              </a:lnSpc>
              <a:spcBef>
                <a:spcPts val="0"/>
              </a:spcBef>
              <a:spcAft>
                <a:spcPts val="800"/>
              </a:spcAft>
            </a:pPr>
            <a:r>
              <a:rPr lang="en-SG" sz="2000" dirty="0">
                <a:latin typeface="Calibri Light" panose="020F0302020204030204" pitchFamily="34" charset="0"/>
                <a:cs typeface="Calibri Light" panose="020F0302020204030204" pitchFamily="34" charset="0"/>
              </a:rPr>
              <a:t>Common misperception: telling CNB of their suspicion that their family/friends are taking drugs means sending their loved ones to jail</a:t>
            </a:r>
          </a:p>
          <a:p>
            <a:pPr>
              <a:lnSpc>
                <a:spcPct val="100000"/>
              </a:lnSpc>
              <a:spcBef>
                <a:spcPts val="0"/>
              </a:spcBef>
              <a:spcAft>
                <a:spcPts val="800"/>
              </a:spcAft>
            </a:pPr>
            <a:r>
              <a:rPr lang="en-SG" sz="2000" dirty="0">
                <a:latin typeface="Calibri Light" panose="020F0302020204030204" pitchFamily="34" charset="0"/>
                <a:cs typeface="Calibri Light" panose="020F0302020204030204" pitchFamily="34" charset="0"/>
              </a:rPr>
              <a:t>Rehabilitation and aftercare form one of Singapore’s multi-pronged drug control strategies to help drug abusers return to a drug-free life and reintegrate into our society</a:t>
            </a:r>
          </a:p>
          <a:p>
            <a:pPr>
              <a:lnSpc>
                <a:spcPct val="100000"/>
              </a:lnSpc>
              <a:spcBef>
                <a:spcPts val="0"/>
              </a:spcBef>
              <a:spcAft>
                <a:spcPts val="800"/>
              </a:spcAft>
            </a:pPr>
            <a:r>
              <a:rPr lang="en-SG" sz="2000" dirty="0">
                <a:latin typeface="Calibri Light" panose="020F0302020204030204" pitchFamily="34" charset="0"/>
                <a:cs typeface="Calibri Light" panose="020F0302020204030204" pitchFamily="34" charset="0"/>
              </a:rPr>
              <a:t>Our intervention pathways and laws against drug abuse are evidence-based and aimed at helping drug abusers better deal with their drug addiction problem</a:t>
            </a:r>
          </a:p>
          <a:p>
            <a:pPr>
              <a:lnSpc>
                <a:spcPct val="100000"/>
              </a:lnSpc>
              <a:spcBef>
                <a:spcPts val="0"/>
              </a:spcBef>
              <a:spcAft>
                <a:spcPts val="800"/>
              </a:spcAft>
            </a:pPr>
            <a:r>
              <a:rPr lang="en-SG" sz="2000" dirty="0">
                <a:latin typeface="Calibri Light" panose="020F0302020204030204" pitchFamily="34" charset="0"/>
                <a:cs typeface="Calibri Light" panose="020F0302020204030204" pitchFamily="34" charset="0"/>
              </a:rPr>
              <a:t>It is important that abusers seek help so that the right people can engage them in the appropriate intervention programmes early</a:t>
            </a:r>
          </a:p>
        </p:txBody>
      </p:sp>
      <p:pic>
        <p:nvPicPr>
          <p:cNvPr id="10" name="Picture 2">
            <a:extLst>
              <a:ext uri="{FF2B5EF4-FFF2-40B4-BE49-F238E27FC236}">
                <a16:creationId xmlns:a16="http://schemas.microsoft.com/office/drawing/2014/main" id="{4A670BC2-C82B-6F74-F791-E64B917034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flipV="1">
            <a:off x="10351641" y="-1249443"/>
            <a:ext cx="2909455" cy="3237223"/>
          </a:xfrm>
          <a:prstGeom prst="rect">
            <a:avLst/>
          </a:prstGeom>
        </p:spPr>
      </p:pic>
      <p:sp>
        <p:nvSpPr>
          <p:cNvPr id="4" name="Slide Number Placeholder 3">
            <a:extLst>
              <a:ext uri="{FF2B5EF4-FFF2-40B4-BE49-F238E27FC236}">
                <a16:creationId xmlns:a16="http://schemas.microsoft.com/office/drawing/2014/main" id="{827557A2-3EF6-287C-B693-172C2EEE4A4E}"/>
              </a:ext>
            </a:extLst>
          </p:cNvPr>
          <p:cNvSpPr>
            <a:spLocks noGrp="1"/>
          </p:cNvSpPr>
          <p:nvPr>
            <p:ph type="sldNum" sz="quarter" idx="12"/>
          </p:nvPr>
        </p:nvSpPr>
        <p:spPr/>
        <p:txBody>
          <a:bodyPr/>
          <a:lstStyle/>
          <a:p>
            <a:fld id="{76A2B3B5-49C0-48EE-87F6-742257CCDE1D}" type="slidenum">
              <a:rPr lang="en-SG" smtClean="0"/>
              <a:t>3</a:t>
            </a:fld>
            <a:endParaRPr lang="en-SG"/>
          </a:p>
        </p:txBody>
      </p:sp>
    </p:spTree>
    <p:extLst>
      <p:ext uri="{BB962C8B-B14F-4D97-AF65-F5344CB8AC3E}">
        <p14:creationId xmlns:p14="http://schemas.microsoft.com/office/powerpoint/2010/main" val="793168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007B579E-D35D-72CB-90C5-E212207D00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9825" y="5122620"/>
            <a:ext cx="5467345" cy="2740507"/>
          </a:xfrm>
          <a:prstGeom prst="rect">
            <a:avLst/>
          </a:prstGeom>
        </p:spPr>
      </p:pic>
      <p:grpSp>
        <p:nvGrpSpPr>
          <p:cNvPr id="15" name="Group 4">
            <a:extLst>
              <a:ext uri="{FF2B5EF4-FFF2-40B4-BE49-F238E27FC236}">
                <a16:creationId xmlns:a16="http://schemas.microsoft.com/office/drawing/2014/main" id="{22B53354-9FB0-DAC1-13BA-E687041E52F4}"/>
              </a:ext>
            </a:extLst>
          </p:cNvPr>
          <p:cNvGrpSpPr/>
          <p:nvPr/>
        </p:nvGrpSpPr>
        <p:grpSpPr>
          <a:xfrm>
            <a:off x="0" y="6429081"/>
            <a:ext cx="12192000" cy="434006"/>
            <a:chOff x="0" y="0"/>
            <a:chExt cx="3705002" cy="264446"/>
          </a:xfrm>
        </p:grpSpPr>
        <p:sp>
          <p:nvSpPr>
            <p:cNvPr id="16" name="Freeform 5">
              <a:extLst>
                <a:ext uri="{FF2B5EF4-FFF2-40B4-BE49-F238E27FC236}">
                  <a16:creationId xmlns:a16="http://schemas.microsoft.com/office/drawing/2014/main" id="{9AE7A11D-6400-00C4-83C7-69DFDE05EBD6}"/>
                </a:ext>
              </a:extLst>
            </p:cNvPr>
            <p:cNvSpPr/>
            <p:nvPr/>
          </p:nvSpPr>
          <p:spPr>
            <a:xfrm>
              <a:off x="0" y="0"/>
              <a:ext cx="3705002" cy="264446"/>
            </a:xfrm>
            <a:custGeom>
              <a:avLst/>
              <a:gdLst/>
              <a:ahLst/>
              <a:cxnLst/>
              <a:rect l="l" t="t" r="r" b="b"/>
              <a:pathLst>
                <a:path w="3705002" h="264446">
                  <a:moveTo>
                    <a:pt x="0" y="0"/>
                  </a:moveTo>
                  <a:lnTo>
                    <a:pt x="3705002" y="0"/>
                  </a:lnTo>
                  <a:lnTo>
                    <a:pt x="3705002" y="264446"/>
                  </a:lnTo>
                  <a:lnTo>
                    <a:pt x="0" y="264446"/>
                  </a:lnTo>
                  <a:close/>
                </a:path>
              </a:pathLst>
            </a:custGeom>
            <a:solidFill>
              <a:srgbClr val="253439"/>
            </a:solidFill>
          </p:spPr>
        </p:sp>
        <p:sp>
          <p:nvSpPr>
            <p:cNvPr id="17" name="TextBox 6">
              <a:extLst>
                <a:ext uri="{FF2B5EF4-FFF2-40B4-BE49-F238E27FC236}">
                  <a16:creationId xmlns:a16="http://schemas.microsoft.com/office/drawing/2014/main" id="{3FFA224C-108C-57E2-E479-10444E6A08D4}"/>
                </a:ext>
              </a:extLst>
            </p:cNvPr>
            <p:cNvSpPr txBox="1"/>
            <p:nvPr/>
          </p:nvSpPr>
          <p:spPr>
            <a:xfrm>
              <a:off x="0" y="-38100"/>
              <a:ext cx="812800" cy="850900"/>
            </a:xfrm>
            <a:prstGeom prst="rect">
              <a:avLst/>
            </a:prstGeom>
          </p:spPr>
          <p:txBody>
            <a:bodyPr lIns="48876" tIns="48876" rIns="48876" bIns="48876" rtlCol="0" anchor="ctr"/>
            <a:lstStyle/>
            <a:p>
              <a:pPr algn="ctr">
                <a:lnSpc>
                  <a:spcPts val="1885"/>
                </a:lnSpc>
                <a:spcBef>
                  <a:spcPct val="0"/>
                </a:spcBef>
              </a:pPr>
              <a:endParaRPr/>
            </a:p>
          </p:txBody>
        </p:sp>
      </p:grpSp>
      <p:sp>
        <p:nvSpPr>
          <p:cNvPr id="2" name="Title 1">
            <a:extLst>
              <a:ext uri="{FF2B5EF4-FFF2-40B4-BE49-F238E27FC236}">
                <a16:creationId xmlns:a16="http://schemas.microsoft.com/office/drawing/2014/main" id="{B58F5C70-05F0-6975-346B-237928230340}"/>
              </a:ext>
            </a:extLst>
          </p:cNvPr>
          <p:cNvSpPr>
            <a:spLocks noGrp="1"/>
          </p:cNvSpPr>
          <p:nvPr>
            <p:ph type="title"/>
          </p:nvPr>
        </p:nvSpPr>
        <p:spPr/>
        <p:txBody>
          <a:bodyPr/>
          <a:lstStyle/>
          <a:p>
            <a:r>
              <a:rPr lang="en-SG" dirty="0">
                <a:latin typeface="Franklin Gothic Medium" panose="020B0603020102020204" pitchFamily="34" charset="0"/>
              </a:rPr>
              <a:t>LAWS IN PLACE TO HELP US</a:t>
            </a:r>
          </a:p>
        </p:txBody>
      </p:sp>
      <p:sp>
        <p:nvSpPr>
          <p:cNvPr id="3" name="Subtitle 2">
            <a:extLst>
              <a:ext uri="{FF2B5EF4-FFF2-40B4-BE49-F238E27FC236}">
                <a16:creationId xmlns:a16="http://schemas.microsoft.com/office/drawing/2014/main" id="{17BFBD3C-07B3-C3F8-B53A-4F276DC72036}"/>
              </a:ext>
            </a:extLst>
          </p:cNvPr>
          <p:cNvSpPr>
            <a:spLocks noGrp="1"/>
          </p:cNvSpPr>
          <p:nvPr>
            <p:ph idx="1"/>
          </p:nvPr>
        </p:nvSpPr>
        <p:spPr/>
        <p:txBody>
          <a:bodyPr>
            <a:normAutofit/>
          </a:bodyPr>
          <a:lstStyle/>
          <a:p>
            <a:pPr>
              <a:lnSpc>
                <a:spcPct val="100000"/>
              </a:lnSpc>
              <a:spcBef>
                <a:spcPts val="0"/>
              </a:spcBef>
              <a:spcAft>
                <a:spcPts val="800"/>
              </a:spcAft>
            </a:pPr>
            <a:r>
              <a:rPr lang="en-SG" sz="2000" dirty="0">
                <a:latin typeface="Calibri Light" panose="020F0302020204030204" pitchFamily="34" charset="0"/>
                <a:cs typeface="Calibri Light" panose="020F0302020204030204" pitchFamily="34" charset="0"/>
              </a:rPr>
              <a:t>Drug abusers may be placed on the Drug Supervision Scheme or admitted to the Drug Rehabilitation Centre (DRC) for treatment and rehabilitation</a:t>
            </a:r>
          </a:p>
          <a:p>
            <a:pPr>
              <a:lnSpc>
                <a:spcPct val="100000"/>
              </a:lnSpc>
              <a:spcBef>
                <a:spcPts val="0"/>
              </a:spcBef>
              <a:spcAft>
                <a:spcPts val="800"/>
              </a:spcAft>
            </a:pPr>
            <a:r>
              <a:rPr lang="en-SG" sz="2000" dirty="0">
                <a:latin typeface="Calibri Light" panose="020F0302020204030204" pitchFamily="34" charset="0"/>
                <a:cs typeface="Calibri Light" panose="020F0302020204030204" pitchFamily="34" charset="0"/>
              </a:rPr>
              <a:t>The pathways of recovery depend on the abusers’ assessed risk of reoffending</a:t>
            </a:r>
          </a:p>
        </p:txBody>
      </p:sp>
      <p:pic>
        <p:nvPicPr>
          <p:cNvPr id="10" name="Picture 2">
            <a:extLst>
              <a:ext uri="{FF2B5EF4-FFF2-40B4-BE49-F238E27FC236}">
                <a16:creationId xmlns:a16="http://schemas.microsoft.com/office/drawing/2014/main" id="{4A670BC2-C82B-6F74-F791-E64B917034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flipV="1">
            <a:off x="10351641" y="-1249443"/>
            <a:ext cx="2909455" cy="3237223"/>
          </a:xfrm>
          <a:prstGeom prst="rect">
            <a:avLst/>
          </a:prstGeom>
        </p:spPr>
      </p:pic>
      <p:sp>
        <p:nvSpPr>
          <p:cNvPr id="4" name="Title 1">
            <a:extLst>
              <a:ext uri="{FF2B5EF4-FFF2-40B4-BE49-F238E27FC236}">
                <a16:creationId xmlns:a16="http://schemas.microsoft.com/office/drawing/2014/main" id="{ECFF0004-5E5E-9574-CE0B-CA78DDA3B8C4}"/>
              </a:ext>
            </a:extLst>
          </p:cNvPr>
          <p:cNvSpPr txBox="1">
            <a:spLocks/>
          </p:cNvSpPr>
          <p:nvPr/>
        </p:nvSpPr>
        <p:spPr>
          <a:xfrm>
            <a:off x="838200" y="1307305"/>
            <a:ext cx="7783286" cy="4818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sz="2800" dirty="0">
                <a:solidFill>
                  <a:srgbClr val="011E41"/>
                </a:solidFill>
                <a:latin typeface="Franklin Gothic Book" panose="020B0503020102020204" pitchFamily="34" charset="0"/>
              </a:rPr>
              <a:t>Where do drug abusers go when caught?</a:t>
            </a:r>
          </a:p>
        </p:txBody>
      </p:sp>
      <p:sp>
        <p:nvSpPr>
          <p:cNvPr id="11" name="TextBox 11">
            <a:extLst>
              <a:ext uri="{FF2B5EF4-FFF2-40B4-BE49-F238E27FC236}">
                <a16:creationId xmlns:a16="http://schemas.microsoft.com/office/drawing/2014/main" id="{3B6B08D8-E77A-F6CA-CEEC-57F352F7D8A0}"/>
              </a:ext>
            </a:extLst>
          </p:cNvPr>
          <p:cNvSpPr txBox="1"/>
          <p:nvPr/>
        </p:nvSpPr>
        <p:spPr>
          <a:xfrm>
            <a:off x="2849647" y="5814054"/>
            <a:ext cx="6492704" cy="156068"/>
          </a:xfrm>
          <a:prstGeom prst="rect">
            <a:avLst/>
          </a:prstGeom>
        </p:spPr>
        <p:txBody>
          <a:bodyPr wrap="square" lIns="0" tIns="0" rIns="0" bIns="0" rtlCol="0" anchor="t">
            <a:spAutoFit/>
          </a:bodyPr>
          <a:lstStyle/>
          <a:p>
            <a:pPr algn="ctr">
              <a:lnSpc>
                <a:spcPts val="1176"/>
              </a:lnSpc>
            </a:pPr>
            <a:r>
              <a:rPr lang="en-US" sz="1200" i="1" dirty="0">
                <a:solidFill>
                  <a:srgbClr val="253439"/>
                </a:solidFill>
                <a:latin typeface="Calibri Light" panose="020F0302020204030204" pitchFamily="34" charset="0"/>
                <a:cs typeface="Calibri Light" panose="020F0302020204030204" pitchFamily="34" charset="0"/>
              </a:rPr>
              <a:t>Rehabilitation and supervision for adults caught for the first time, purely for drug consumption offences</a:t>
            </a:r>
          </a:p>
        </p:txBody>
      </p:sp>
      <p:sp>
        <p:nvSpPr>
          <p:cNvPr id="12" name="Slide Number Placeholder 11">
            <a:extLst>
              <a:ext uri="{FF2B5EF4-FFF2-40B4-BE49-F238E27FC236}">
                <a16:creationId xmlns:a16="http://schemas.microsoft.com/office/drawing/2014/main" id="{C95C22CC-A166-DD6B-EDE3-001A291EE2EC}"/>
              </a:ext>
            </a:extLst>
          </p:cNvPr>
          <p:cNvSpPr>
            <a:spLocks noGrp="1"/>
          </p:cNvSpPr>
          <p:nvPr>
            <p:ph type="sldNum" sz="quarter" idx="12"/>
          </p:nvPr>
        </p:nvSpPr>
        <p:spPr/>
        <p:txBody>
          <a:bodyPr/>
          <a:lstStyle/>
          <a:p>
            <a:fld id="{76A2B3B5-49C0-48EE-87F6-742257CCDE1D}" type="slidenum">
              <a:rPr lang="en-SG" smtClean="0"/>
              <a:t>4</a:t>
            </a:fld>
            <a:endParaRPr lang="en-SG"/>
          </a:p>
        </p:txBody>
      </p:sp>
      <p:pic>
        <p:nvPicPr>
          <p:cNvPr id="48" name="Picture 47">
            <a:extLst>
              <a:ext uri="{FF2B5EF4-FFF2-40B4-BE49-F238E27FC236}">
                <a16:creationId xmlns:a16="http://schemas.microsoft.com/office/drawing/2014/main" id="{9A8560E7-0076-8A9E-171E-74EDD58B6B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9053" y="3001775"/>
            <a:ext cx="4993891" cy="2832866"/>
          </a:xfrm>
          <a:prstGeom prst="rect">
            <a:avLst/>
          </a:prstGeom>
        </p:spPr>
      </p:pic>
    </p:spTree>
    <p:extLst>
      <p:ext uri="{BB962C8B-B14F-4D97-AF65-F5344CB8AC3E}">
        <p14:creationId xmlns:p14="http://schemas.microsoft.com/office/powerpoint/2010/main" val="864003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007B579E-D35D-72CB-90C5-E212207D00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9825" y="5122620"/>
            <a:ext cx="5467345" cy="2740507"/>
          </a:xfrm>
          <a:prstGeom prst="rect">
            <a:avLst/>
          </a:prstGeom>
        </p:spPr>
      </p:pic>
      <p:grpSp>
        <p:nvGrpSpPr>
          <p:cNvPr id="15" name="Group 4">
            <a:extLst>
              <a:ext uri="{FF2B5EF4-FFF2-40B4-BE49-F238E27FC236}">
                <a16:creationId xmlns:a16="http://schemas.microsoft.com/office/drawing/2014/main" id="{F331EB9E-5D34-7EE5-9552-EA6EA40BDF2E}"/>
              </a:ext>
            </a:extLst>
          </p:cNvPr>
          <p:cNvGrpSpPr/>
          <p:nvPr/>
        </p:nvGrpSpPr>
        <p:grpSpPr>
          <a:xfrm>
            <a:off x="0" y="6429081"/>
            <a:ext cx="12192000" cy="434006"/>
            <a:chOff x="0" y="0"/>
            <a:chExt cx="3705002" cy="264446"/>
          </a:xfrm>
        </p:grpSpPr>
        <p:sp>
          <p:nvSpPr>
            <p:cNvPr id="16" name="Freeform 5">
              <a:extLst>
                <a:ext uri="{FF2B5EF4-FFF2-40B4-BE49-F238E27FC236}">
                  <a16:creationId xmlns:a16="http://schemas.microsoft.com/office/drawing/2014/main" id="{06F31AF3-CBA1-E16B-1FE9-025D1E53DF25}"/>
                </a:ext>
              </a:extLst>
            </p:cNvPr>
            <p:cNvSpPr/>
            <p:nvPr/>
          </p:nvSpPr>
          <p:spPr>
            <a:xfrm>
              <a:off x="0" y="0"/>
              <a:ext cx="3705002" cy="264446"/>
            </a:xfrm>
            <a:custGeom>
              <a:avLst/>
              <a:gdLst/>
              <a:ahLst/>
              <a:cxnLst/>
              <a:rect l="l" t="t" r="r" b="b"/>
              <a:pathLst>
                <a:path w="3705002" h="264446">
                  <a:moveTo>
                    <a:pt x="0" y="0"/>
                  </a:moveTo>
                  <a:lnTo>
                    <a:pt x="3705002" y="0"/>
                  </a:lnTo>
                  <a:lnTo>
                    <a:pt x="3705002" y="264446"/>
                  </a:lnTo>
                  <a:lnTo>
                    <a:pt x="0" y="264446"/>
                  </a:lnTo>
                  <a:close/>
                </a:path>
              </a:pathLst>
            </a:custGeom>
            <a:solidFill>
              <a:srgbClr val="253439"/>
            </a:solidFill>
          </p:spPr>
        </p:sp>
        <p:sp>
          <p:nvSpPr>
            <p:cNvPr id="17" name="TextBox 6">
              <a:extLst>
                <a:ext uri="{FF2B5EF4-FFF2-40B4-BE49-F238E27FC236}">
                  <a16:creationId xmlns:a16="http://schemas.microsoft.com/office/drawing/2014/main" id="{F2C89C0D-B867-2691-3F91-AEB0541A1AA5}"/>
                </a:ext>
              </a:extLst>
            </p:cNvPr>
            <p:cNvSpPr txBox="1"/>
            <p:nvPr/>
          </p:nvSpPr>
          <p:spPr>
            <a:xfrm>
              <a:off x="0" y="-38100"/>
              <a:ext cx="812800" cy="850900"/>
            </a:xfrm>
            <a:prstGeom prst="rect">
              <a:avLst/>
            </a:prstGeom>
          </p:spPr>
          <p:txBody>
            <a:bodyPr lIns="48876" tIns="48876" rIns="48876" bIns="48876" rtlCol="0" anchor="ctr"/>
            <a:lstStyle/>
            <a:p>
              <a:pPr algn="ctr">
                <a:lnSpc>
                  <a:spcPts val="1885"/>
                </a:lnSpc>
                <a:spcBef>
                  <a:spcPct val="0"/>
                </a:spcBef>
              </a:pPr>
              <a:endParaRPr/>
            </a:p>
          </p:txBody>
        </p:sp>
      </p:grpSp>
      <p:sp>
        <p:nvSpPr>
          <p:cNvPr id="2" name="Title 1">
            <a:extLst>
              <a:ext uri="{FF2B5EF4-FFF2-40B4-BE49-F238E27FC236}">
                <a16:creationId xmlns:a16="http://schemas.microsoft.com/office/drawing/2014/main" id="{B58F5C70-05F0-6975-346B-237928230340}"/>
              </a:ext>
            </a:extLst>
          </p:cNvPr>
          <p:cNvSpPr>
            <a:spLocks noGrp="1"/>
          </p:cNvSpPr>
          <p:nvPr>
            <p:ph type="title"/>
          </p:nvPr>
        </p:nvSpPr>
        <p:spPr/>
        <p:txBody>
          <a:bodyPr/>
          <a:lstStyle/>
          <a:p>
            <a:r>
              <a:rPr lang="en-SG" dirty="0">
                <a:latin typeface="Franklin Gothic Medium" panose="020B0603020102020204" pitchFamily="34" charset="0"/>
              </a:rPr>
              <a:t>LAWS IN PLACE TO HELP US</a:t>
            </a:r>
          </a:p>
        </p:txBody>
      </p:sp>
      <p:pic>
        <p:nvPicPr>
          <p:cNvPr id="10" name="Picture 2">
            <a:extLst>
              <a:ext uri="{FF2B5EF4-FFF2-40B4-BE49-F238E27FC236}">
                <a16:creationId xmlns:a16="http://schemas.microsoft.com/office/drawing/2014/main" id="{4A670BC2-C82B-6F74-F791-E64B917034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flipV="1">
            <a:off x="10351641" y="-1249443"/>
            <a:ext cx="2909455" cy="3237223"/>
          </a:xfrm>
          <a:prstGeom prst="rect">
            <a:avLst/>
          </a:prstGeom>
        </p:spPr>
      </p:pic>
      <p:sp>
        <p:nvSpPr>
          <p:cNvPr id="4" name="Title 1">
            <a:extLst>
              <a:ext uri="{FF2B5EF4-FFF2-40B4-BE49-F238E27FC236}">
                <a16:creationId xmlns:a16="http://schemas.microsoft.com/office/drawing/2014/main" id="{ECFF0004-5E5E-9574-CE0B-CA78DDA3B8C4}"/>
              </a:ext>
            </a:extLst>
          </p:cNvPr>
          <p:cNvSpPr txBox="1">
            <a:spLocks/>
          </p:cNvSpPr>
          <p:nvPr/>
        </p:nvSpPr>
        <p:spPr>
          <a:xfrm>
            <a:off x="838200" y="1307305"/>
            <a:ext cx="7783286" cy="4818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sz="2800" dirty="0">
                <a:solidFill>
                  <a:srgbClr val="011E41"/>
                </a:solidFill>
                <a:latin typeface="Franklin Gothic Book" panose="020B0503020102020204" pitchFamily="34" charset="0"/>
              </a:rPr>
              <a:t>Where do drug abusers go when caught?</a:t>
            </a:r>
          </a:p>
        </p:txBody>
      </p:sp>
      <p:sp>
        <p:nvSpPr>
          <p:cNvPr id="11" name="TextBox 11">
            <a:extLst>
              <a:ext uri="{FF2B5EF4-FFF2-40B4-BE49-F238E27FC236}">
                <a16:creationId xmlns:a16="http://schemas.microsoft.com/office/drawing/2014/main" id="{3B6B08D8-E77A-F6CA-CEEC-57F352F7D8A0}"/>
              </a:ext>
            </a:extLst>
          </p:cNvPr>
          <p:cNvSpPr txBox="1"/>
          <p:nvPr/>
        </p:nvSpPr>
        <p:spPr>
          <a:xfrm>
            <a:off x="2849648" y="5545802"/>
            <a:ext cx="6492704" cy="156068"/>
          </a:xfrm>
          <a:prstGeom prst="rect">
            <a:avLst/>
          </a:prstGeom>
        </p:spPr>
        <p:txBody>
          <a:bodyPr wrap="square" lIns="0" tIns="0" rIns="0" bIns="0" rtlCol="0" anchor="t">
            <a:spAutoFit/>
          </a:bodyPr>
          <a:lstStyle/>
          <a:p>
            <a:pPr algn="ctr">
              <a:lnSpc>
                <a:spcPts val="1176"/>
              </a:lnSpc>
            </a:pPr>
            <a:r>
              <a:rPr lang="en-US" sz="1200" i="1" dirty="0">
                <a:solidFill>
                  <a:srgbClr val="253439"/>
                </a:solidFill>
                <a:latin typeface="Calibri Light" panose="020F0302020204030204" pitchFamily="34" charset="0"/>
                <a:cs typeface="Calibri Light" panose="020F0302020204030204" pitchFamily="34" charset="0"/>
              </a:rPr>
              <a:t>Rehabilitation and supervision for adults caught multiple times for drug consumption offences</a:t>
            </a:r>
          </a:p>
        </p:txBody>
      </p:sp>
      <p:sp>
        <p:nvSpPr>
          <p:cNvPr id="13" name="Slide Number Placeholder 12">
            <a:extLst>
              <a:ext uri="{FF2B5EF4-FFF2-40B4-BE49-F238E27FC236}">
                <a16:creationId xmlns:a16="http://schemas.microsoft.com/office/drawing/2014/main" id="{45199164-E005-7879-55C8-79CDD904DCF7}"/>
              </a:ext>
            </a:extLst>
          </p:cNvPr>
          <p:cNvSpPr>
            <a:spLocks noGrp="1"/>
          </p:cNvSpPr>
          <p:nvPr>
            <p:ph type="sldNum" sz="quarter" idx="12"/>
          </p:nvPr>
        </p:nvSpPr>
        <p:spPr/>
        <p:txBody>
          <a:bodyPr/>
          <a:lstStyle/>
          <a:p>
            <a:fld id="{76A2B3B5-49C0-48EE-87F6-742257CCDE1D}" type="slidenum">
              <a:rPr lang="en-SG" smtClean="0"/>
              <a:t>5</a:t>
            </a:fld>
            <a:endParaRPr lang="en-SG"/>
          </a:p>
        </p:txBody>
      </p:sp>
      <p:pic>
        <p:nvPicPr>
          <p:cNvPr id="5" name="Picture 4">
            <a:extLst>
              <a:ext uri="{FF2B5EF4-FFF2-40B4-BE49-F238E27FC236}">
                <a16:creationId xmlns:a16="http://schemas.microsoft.com/office/drawing/2014/main" id="{98E9492E-55B6-1C61-F47E-B0E0F36728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0694" y="1874603"/>
            <a:ext cx="5790611" cy="3604672"/>
          </a:xfrm>
          <a:prstGeom prst="rect">
            <a:avLst/>
          </a:prstGeom>
        </p:spPr>
      </p:pic>
    </p:spTree>
    <p:extLst>
      <p:ext uri="{BB962C8B-B14F-4D97-AF65-F5344CB8AC3E}">
        <p14:creationId xmlns:p14="http://schemas.microsoft.com/office/powerpoint/2010/main" val="3974152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007B579E-D35D-72CB-90C5-E212207D00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9825" y="5122620"/>
            <a:ext cx="5467345" cy="2740507"/>
          </a:xfrm>
          <a:prstGeom prst="rect">
            <a:avLst/>
          </a:prstGeom>
        </p:spPr>
      </p:pic>
      <p:grpSp>
        <p:nvGrpSpPr>
          <p:cNvPr id="15" name="Group 4">
            <a:extLst>
              <a:ext uri="{FF2B5EF4-FFF2-40B4-BE49-F238E27FC236}">
                <a16:creationId xmlns:a16="http://schemas.microsoft.com/office/drawing/2014/main" id="{2CEC0592-7015-C94B-3E62-A2FB71901B62}"/>
              </a:ext>
            </a:extLst>
          </p:cNvPr>
          <p:cNvGrpSpPr/>
          <p:nvPr/>
        </p:nvGrpSpPr>
        <p:grpSpPr>
          <a:xfrm>
            <a:off x="0" y="6429081"/>
            <a:ext cx="12192000" cy="434006"/>
            <a:chOff x="0" y="0"/>
            <a:chExt cx="3705002" cy="264446"/>
          </a:xfrm>
        </p:grpSpPr>
        <p:sp>
          <p:nvSpPr>
            <p:cNvPr id="16" name="Freeform 5">
              <a:extLst>
                <a:ext uri="{FF2B5EF4-FFF2-40B4-BE49-F238E27FC236}">
                  <a16:creationId xmlns:a16="http://schemas.microsoft.com/office/drawing/2014/main" id="{90A5C0D8-3416-4761-0C94-714B730E79A9}"/>
                </a:ext>
              </a:extLst>
            </p:cNvPr>
            <p:cNvSpPr/>
            <p:nvPr/>
          </p:nvSpPr>
          <p:spPr>
            <a:xfrm>
              <a:off x="0" y="0"/>
              <a:ext cx="3705002" cy="264446"/>
            </a:xfrm>
            <a:custGeom>
              <a:avLst/>
              <a:gdLst/>
              <a:ahLst/>
              <a:cxnLst/>
              <a:rect l="l" t="t" r="r" b="b"/>
              <a:pathLst>
                <a:path w="3705002" h="264446">
                  <a:moveTo>
                    <a:pt x="0" y="0"/>
                  </a:moveTo>
                  <a:lnTo>
                    <a:pt x="3705002" y="0"/>
                  </a:lnTo>
                  <a:lnTo>
                    <a:pt x="3705002" y="264446"/>
                  </a:lnTo>
                  <a:lnTo>
                    <a:pt x="0" y="264446"/>
                  </a:lnTo>
                  <a:close/>
                </a:path>
              </a:pathLst>
            </a:custGeom>
            <a:solidFill>
              <a:srgbClr val="253439"/>
            </a:solidFill>
          </p:spPr>
        </p:sp>
        <p:sp>
          <p:nvSpPr>
            <p:cNvPr id="17" name="TextBox 6">
              <a:extLst>
                <a:ext uri="{FF2B5EF4-FFF2-40B4-BE49-F238E27FC236}">
                  <a16:creationId xmlns:a16="http://schemas.microsoft.com/office/drawing/2014/main" id="{E50D1450-A48E-CA39-8A88-6942F1FE3959}"/>
                </a:ext>
              </a:extLst>
            </p:cNvPr>
            <p:cNvSpPr txBox="1"/>
            <p:nvPr/>
          </p:nvSpPr>
          <p:spPr>
            <a:xfrm>
              <a:off x="0" y="-38100"/>
              <a:ext cx="812800" cy="850900"/>
            </a:xfrm>
            <a:prstGeom prst="rect">
              <a:avLst/>
            </a:prstGeom>
          </p:spPr>
          <p:txBody>
            <a:bodyPr lIns="48876" tIns="48876" rIns="48876" bIns="48876" rtlCol="0" anchor="ctr"/>
            <a:lstStyle/>
            <a:p>
              <a:pPr algn="ctr">
                <a:lnSpc>
                  <a:spcPts val="1885"/>
                </a:lnSpc>
                <a:spcBef>
                  <a:spcPct val="0"/>
                </a:spcBef>
              </a:pPr>
              <a:endParaRPr/>
            </a:p>
          </p:txBody>
        </p:sp>
      </p:grpSp>
      <p:sp>
        <p:nvSpPr>
          <p:cNvPr id="2" name="Title 1">
            <a:extLst>
              <a:ext uri="{FF2B5EF4-FFF2-40B4-BE49-F238E27FC236}">
                <a16:creationId xmlns:a16="http://schemas.microsoft.com/office/drawing/2014/main" id="{B58F5C70-05F0-6975-346B-237928230340}"/>
              </a:ext>
            </a:extLst>
          </p:cNvPr>
          <p:cNvSpPr>
            <a:spLocks noGrp="1"/>
          </p:cNvSpPr>
          <p:nvPr>
            <p:ph type="title"/>
          </p:nvPr>
        </p:nvSpPr>
        <p:spPr/>
        <p:txBody>
          <a:bodyPr/>
          <a:lstStyle/>
          <a:p>
            <a:r>
              <a:rPr lang="en-SG" dirty="0">
                <a:latin typeface="Franklin Gothic Medium" panose="020B0603020102020204" pitchFamily="34" charset="0"/>
              </a:rPr>
              <a:t>SINGAPORE’S DRUG LAWS</a:t>
            </a:r>
          </a:p>
        </p:txBody>
      </p:sp>
      <p:pic>
        <p:nvPicPr>
          <p:cNvPr id="10" name="Picture 2">
            <a:extLst>
              <a:ext uri="{FF2B5EF4-FFF2-40B4-BE49-F238E27FC236}">
                <a16:creationId xmlns:a16="http://schemas.microsoft.com/office/drawing/2014/main" id="{4A670BC2-C82B-6F74-F791-E64B917034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flipV="1">
            <a:off x="10351641" y="-1249443"/>
            <a:ext cx="2909455" cy="3237223"/>
          </a:xfrm>
          <a:prstGeom prst="rect">
            <a:avLst/>
          </a:prstGeom>
        </p:spPr>
      </p:pic>
      <p:sp>
        <p:nvSpPr>
          <p:cNvPr id="4" name="Title 1">
            <a:extLst>
              <a:ext uri="{FF2B5EF4-FFF2-40B4-BE49-F238E27FC236}">
                <a16:creationId xmlns:a16="http://schemas.microsoft.com/office/drawing/2014/main" id="{ECFF0004-5E5E-9574-CE0B-CA78DDA3B8C4}"/>
              </a:ext>
            </a:extLst>
          </p:cNvPr>
          <p:cNvSpPr txBox="1">
            <a:spLocks/>
          </p:cNvSpPr>
          <p:nvPr/>
        </p:nvSpPr>
        <p:spPr>
          <a:xfrm>
            <a:off x="838200" y="1307305"/>
            <a:ext cx="7783286" cy="4818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sz="2800" dirty="0">
                <a:solidFill>
                  <a:srgbClr val="011E41"/>
                </a:solidFill>
                <a:latin typeface="Franklin Gothic Book" panose="020B0503020102020204" pitchFamily="34" charset="0"/>
              </a:rPr>
              <a:t>The Misuse of Drugs Act 1973</a:t>
            </a:r>
          </a:p>
        </p:txBody>
      </p:sp>
      <p:sp>
        <p:nvSpPr>
          <p:cNvPr id="3" name="Subtitle 2">
            <a:extLst>
              <a:ext uri="{FF2B5EF4-FFF2-40B4-BE49-F238E27FC236}">
                <a16:creationId xmlns:a16="http://schemas.microsoft.com/office/drawing/2014/main" id="{DA79B44D-D6D8-261A-96E4-7C05CDE424E8}"/>
              </a:ext>
            </a:extLst>
          </p:cNvPr>
          <p:cNvSpPr>
            <a:spLocks noGrp="1"/>
          </p:cNvSpPr>
          <p:nvPr>
            <p:ph idx="1"/>
          </p:nvPr>
        </p:nvSpPr>
        <p:spPr>
          <a:xfrm>
            <a:off x="838200" y="1825625"/>
            <a:ext cx="10515600" cy="4351338"/>
          </a:xfrm>
        </p:spPr>
        <p:txBody>
          <a:bodyPr>
            <a:normAutofit/>
          </a:bodyPr>
          <a:lstStyle/>
          <a:p>
            <a:pPr>
              <a:lnSpc>
                <a:spcPct val="100000"/>
              </a:lnSpc>
              <a:spcBef>
                <a:spcPts val="0"/>
              </a:spcBef>
              <a:spcAft>
                <a:spcPts val="800"/>
              </a:spcAft>
            </a:pPr>
            <a:r>
              <a:rPr lang="en-SG" sz="2400" dirty="0">
                <a:latin typeface="Calibri Light" panose="020F0302020204030204" pitchFamily="34" charset="0"/>
                <a:cs typeface="Calibri Light" panose="020F0302020204030204" pitchFamily="34" charset="0"/>
              </a:rPr>
              <a:t>It is an offence to:</a:t>
            </a:r>
          </a:p>
          <a:p>
            <a:pPr lvl="1">
              <a:lnSpc>
                <a:spcPct val="100000"/>
              </a:lnSpc>
              <a:spcBef>
                <a:spcPts val="0"/>
              </a:spcBef>
              <a:spcAft>
                <a:spcPts val="800"/>
              </a:spcAft>
            </a:pPr>
            <a:r>
              <a:rPr lang="en-SG" sz="1800" dirty="0">
                <a:latin typeface="Calibri Light" panose="020F0302020204030204" pitchFamily="34" charset="0"/>
                <a:cs typeface="Calibri Light" panose="020F0302020204030204" pitchFamily="34" charset="0"/>
              </a:rPr>
              <a:t>Traffic controlled drugs</a:t>
            </a:r>
          </a:p>
          <a:p>
            <a:pPr lvl="1">
              <a:lnSpc>
                <a:spcPct val="100000"/>
              </a:lnSpc>
              <a:spcBef>
                <a:spcPts val="0"/>
              </a:spcBef>
              <a:spcAft>
                <a:spcPts val="800"/>
              </a:spcAft>
            </a:pPr>
            <a:r>
              <a:rPr lang="en-SG" sz="1800" dirty="0">
                <a:latin typeface="Calibri Light" panose="020F0302020204030204" pitchFamily="34" charset="0"/>
                <a:cs typeface="Calibri Light" panose="020F0302020204030204" pitchFamily="34" charset="0"/>
              </a:rPr>
              <a:t>Possess and consume controlled drugs</a:t>
            </a:r>
          </a:p>
          <a:p>
            <a:pPr lvl="1">
              <a:lnSpc>
                <a:spcPct val="100000"/>
              </a:lnSpc>
              <a:spcBef>
                <a:spcPts val="0"/>
              </a:spcBef>
              <a:spcAft>
                <a:spcPts val="800"/>
              </a:spcAft>
            </a:pPr>
            <a:r>
              <a:rPr lang="en-SG" sz="1800" dirty="0">
                <a:latin typeface="Calibri Light" panose="020F0302020204030204" pitchFamily="34" charset="0"/>
                <a:cs typeface="Calibri Light" panose="020F0302020204030204" pitchFamily="34" charset="0"/>
              </a:rPr>
              <a:t>Consume controlled drugs outside of Singapore </a:t>
            </a:r>
          </a:p>
          <a:p>
            <a:pPr lvl="1">
              <a:lnSpc>
                <a:spcPct val="100000"/>
              </a:lnSpc>
              <a:spcBef>
                <a:spcPts val="0"/>
              </a:spcBef>
              <a:spcAft>
                <a:spcPts val="800"/>
              </a:spcAft>
            </a:pPr>
            <a:r>
              <a:rPr lang="en-SG" sz="1800" dirty="0">
                <a:latin typeface="Calibri Light" panose="020F0302020204030204" pitchFamily="34" charset="0"/>
                <a:cs typeface="Calibri Light" panose="020F0302020204030204" pitchFamily="34" charset="0"/>
              </a:rPr>
              <a:t>Possess drug paraphernalia</a:t>
            </a:r>
          </a:p>
          <a:p>
            <a:pPr lvl="1">
              <a:lnSpc>
                <a:spcPct val="100000"/>
              </a:lnSpc>
              <a:spcBef>
                <a:spcPts val="0"/>
              </a:spcBef>
              <a:spcAft>
                <a:spcPts val="800"/>
              </a:spcAft>
            </a:pPr>
            <a:r>
              <a:rPr lang="en-SG" sz="1800" dirty="0">
                <a:latin typeface="Calibri Light" panose="020F0302020204030204" pitchFamily="34" charset="0"/>
                <a:cs typeface="Calibri Light" panose="020F0302020204030204" pitchFamily="34" charset="0"/>
              </a:rPr>
              <a:t>Allow and facilitate drug activities </a:t>
            </a:r>
          </a:p>
        </p:txBody>
      </p:sp>
      <p:sp>
        <p:nvSpPr>
          <p:cNvPr id="5" name="Subtitle 2">
            <a:extLst>
              <a:ext uri="{FF2B5EF4-FFF2-40B4-BE49-F238E27FC236}">
                <a16:creationId xmlns:a16="http://schemas.microsoft.com/office/drawing/2014/main" id="{306B59C6-8F59-2851-38EF-2D95037EEE52}"/>
              </a:ext>
            </a:extLst>
          </p:cNvPr>
          <p:cNvSpPr txBox="1">
            <a:spLocks/>
          </p:cNvSpPr>
          <p:nvPr/>
        </p:nvSpPr>
        <p:spPr>
          <a:xfrm>
            <a:off x="3717520" y="6190398"/>
            <a:ext cx="2828423" cy="365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800"/>
              </a:spcAft>
              <a:buNone/>
            </a:pPr>
            <a:r>
              <a:rPr lang="en-SG" sz="1100" i="1" dirty="0">
                <a:latin typeface="Calibri Light" panose="020F0302020204030204" pitchFamily="34" charset="0"/>
                <a:cs typeface="Calibri Light" panose="020F0302020204030204" pitchFamily="34" charset="0"/>
              </a:rPr>
              <a:t>*The above list of offences is not exhaustive</a:t>
            </a:r>
          </a:p>
        </p:txBody>
      </p:sp>
      <p:sp>
        <p:nvSpPr>
          <p:cNvPr id="13" name="Slide Number Placeholder 12">
            <a:extLst>
              <a:ext uri="{FF2B5EF4-FFF2-40B4-BE49-F238E27FC236}">
                <a16:creationId xmlns:a16="http://schemas.microsoft.com/office/drawing/2014/main" id="{C7ADD3FE-1B26-121D-CB51-FA0C8858D19C}"/>
              </a:ext>
            </a:extLst>
          </p:cNvPr>
          <p:cNvSpPr>
            <a:spLocks noGrp="1"/>
          </p:cNvSpPr>
          <p:nvPr>
            <p:ph type="sldNum" sz="quarter" idx="12"/>
          </p:nvPr>
        </p:nvSpPr>
        <p:spPr/>
        <p:txBody>
          <a:bodyPr/>
          <a:lstStyle/>
          <a:p>
            <a:fld id="{76A2B3B5-49C0-48EE-87F6-742257CCDE1D}" type="slidenum">
              <a:rPr lang="en-SG" smtClean="0"/>
              <a:t>6</a:t>
            </a:fld>
            <a:endParaRPr lang="en-SG"/>
          </a:p>
        </p:txBody>
      </p:sp>
    </p:spTree>
    <p:extLst>
      <p:ext uri="{BB962C8B-B14F-4D97-AF65-F5344CB8AC3E}">
        <p14:creationId xmlns:p14="http://schemas.microsoft.com/office/powerpoint/2010/main" val="3902657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007B579E-D35D-72CB-90C5-E212207D00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9825" y="5122620"/>
            <a:ext cx="5467345" cy="2740507"/>
          </a:xfrm>
          <a:prstGeom prst="rect">
            <a:avLst/>
          </a:prstGeom>
        </p:spPr>
      </p:pic>
      <p:grpSp>
        <p:nvGrpSpPr>
          <p:cNvPr id="3" name="Group 4">
            <a:extLst>
              <a:ext uri="{FF2B5EF4-FFF2-40B4-BE49-F238E27FC236}">
                <a16:creationId xmlns:a16="http://schemas.microsoft.com/office/drawing/2014/main" id="{0394D9FF-8BAA-3B1D-8862-451432D21D6F}"/>
              </a:ext>
            </a:extLst>
          </p:cNvPr>
          <p:cNvGrpSpPr/>
          <p:nvPr/>
        </p:nvGrpSpPr>
        <p:grpSpPr>
          <a:xfrm>
            <a:off x="0" y="6429081"/>
            <a:ext cx="12192000" cy="434006"/>
            <a:chOff x="0" y="0"/>
            <a:chExt cx="3705002" cy="264446"/>
          </a:xfrm>
        </p:grpSpPr>
        <p:sp>
          <p:nvSpPr>
            <p:cNvPr id="5" name="Freeform 5">
              <a:extLst>
                <a:ext uri="{FF2B5EF4-FFF2-40B4-BE49-F238E27FC236}">
                  <a16:creationId xmlns:a16="http://schemas.microsoft.com/office/drawing/2014/main" id="{211C6825-7A43-E8AD-09B2-673F3664658A}"/>
                </a:ext>
              </a:extLst>
            </p:cNvPr>
            <p:cNvSpPr/>
            <p:nvPr/>
          </p:nvSpPr>
          <p:spPr>
            <a:xfrm>
              <a:off x="0" y="0"/>
              <a:ext cx="3705002" cy="264446"/>
            </a:xfrm>
            <a:custGeom>
              <a:avLst/>
              <a:gdLst/>
              <a:ahLst/>
              <a:cxnLst/>
              <a:rect l="l" t="t" r="r" b="b"/>
              <a:pathLst>
                <a:path w="3705002" h="264446">
                  <a:moveTo>
                    <a:pt x="0" y="0"/>
                  </a:moveTo>
                  <a:lnTo>
                    <a:pt x="3705002" y="0"/>
                  </a:lnTo>
                  <a:lnTo>
                    <a:pt x="3705002" y="264446"/>
                  </a:lnTo>
                  <a:lnTo>
                    <a:pt x="0" y="264446"/>
                  </a:lnTo>
                  <a:close/>
                </a:path>
              </a:pathLst>
            </a:custGeom>
            <a:solidFill>
              <a:srgbClr val="253439"/>
            </a:solidFill>
          </p:spPr>
        </p:sp>
        <p:sp>
          <p:nvSpPr>
            <p:cNvPr id="11" name="TextBox 6">
              <a:extLst>
                <a:ext uri="{FF2B5EF4-FFF2-40B4-BE49-F238E27FC236}">
                  <a16:creationId xmlns:a16="http://schemas.microsoft.com/office/drawing/2014/main" id="{83318D6A-5004-A2BE-1785-BBA4F367D624}"/>
                </a:ext>
              </a:extLst>
            </p:cNvPr>
            <p:cNvSpPr txBox="1"/>
            <p:nvPr/>
          </p:nvSpPr>
          <p:spPr>
            <a:xfrm>
              <a:off x="0" y="-38100"/>
              <a:ext cx="812800" cy="850900"/>
            </a:xfrm>
            <a:prstGeom prst="rect">
              <a:avLst/>
            </a:prstGeom>
          </p:spPr>
          <p:txBody>
            <a:bodyPr lIns="48876" tIns="48876" rIns="48876" bIns="48876" rtlCol="0" anchor="ctr"/>
            <a:lstStyle/>
            <a:p>
              <a:pPr algn="ctr">
                <a:lnSpc>
                  <a:spcPts val="1885"/>
                </a:lnSpc>
                <a:spcBef>
                  <a:spcPct val="0"/>
                </a:spcBef>
              </a:pPr>
              <a:endParaRPr/>
            </a:p>
          </p:txBody>
        </p:sp>
      </p:grpSp>
      <p:sp>
        <p:nvSpPr>
          <p:cNvPr id="2" name="Title 1">
            <a:extLst>
              <a:ext uri="{FF2B5EF4-FFF2-40B4-BE49-F238E27FC236}">
                <a16:creationId xmlns:a16="http://schemas.microsoft.com/office/drawing/2014/main" id="{B58F5C70-05F0-6975-346B-237928230340}"/>
              </a:ext>
            </a:extLst>
          </p:cNvPr>
          <p:cNvSpPr>
            <a:spLocks noGrp="1"/>
          </p:cNvSpPr>
          <p:nvPr>
            <p:ph type="title"/>
          </p:nvPr>
        </p:nvSpPr>
        <p:spPr/>
        <p:txBody>
          <a:bodyPr/>
          <a:lstStyle/>
          <a:p>
            <a:r>
              <a:rPr lang="en-SG" dirty="0">
                <a:latin typeface="Franklin Gothic Medium" panose="020B0603020102020204" pitchFamily="34" charset="0"/>
              </a:rPr>
              <a:t>SINGAPORE’S DRUG LAWS</a:t>
            </a:r>
          </a:p>
        </p:txBody>
      </p:sp>
      <p:pic>
        <p:nvPicPr>
          <p:cNvPr id="10" name="Picture 2">
            <a:extLst>
              <a:ext uri="{FF2B5EF4-FFF2-40B4-BE49-F238E27FC236}">
                <a16:creationId xmlns:a16="http://schemas.microsoft.com/office/drawing/2014/main" id="{4A670BC2-C82B-6F74-F791-E64B917034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flipV="1">
            <a:off x="10351641" y="-1249443"/>
            <a:ext cx="2909455" cy="3237223"/>
          </a:xfrm>
          <a:prstGeom prst="rect">
            <a:avLst/>
          </a:prstGeom>
        </p:spPr>
      </p:pic>
      <p:sp>
        <p:nvSpPr>
          <p:cNvPr id="4" name="Title 1">
            <a:extLst>
              <a:ext uri="{FF2B5EF4-FFF2-40B4-BE49-F238E27FC236}">
                <a16:creationId xmlns:a16="http://schemas.microsoft.com/office/drawing/2014/main" id="{ECFF0004-5E5E-9574-CE0B-CA78DDA3B8C4}"/>
              </a:ext>
            </a:extLst>
          </p:cNvPr>
          <p:cNvSpPr txBox="1">
            <a:spLocks/>
          </p:cNvSpPr>
          <p:nvPr/>
        </p:nvSpPr>
        <p:spPr>
          <a:xfrm>
            <a:off x="838200" y="1307305"/>
            <a:ext cx="7783286" cy="4818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sz="2800" dirty="0">
                <a:solidFill>
                  <a:srgbClr val="011E41"/>
                </a:solidFill>
                <a:latin typeface="Franklin Gothic Book" panose="020B0503020102020204" pitchFamily="34" charset="0"/>
              </a:rPr>
              <a:t>The Misuse of Drugs Act 1973</a:t>
            </a:r>
          </a:p>
        </p:txBody>
      </p:sp>
      <p:graphicFrame>
        <p:nvGraphicFramePr>
          <p:cNvPr id="14" name="Diagram 13">
            <a:extLst>
              <a:ext uri="{FF2B5EF4-FFF2-40B4-BE49-F238E27FC236}">
                <a16:creationId xmlns:a16="http://schemas.microsoft.com/office/drawing/2014/main" id="{E2727FBC-1014-1A3A-46F6-21DD3E194FB9}"/>
              </a:ext>
            </a:extLst>
          </p:cNvPr>
          <p:cNvGraphicFramePr/>
          <p:nvPr>
            <p:extLst>
              <p:ext uri="{D42A27DB-BD31-4B8C-83A1-F6EECF244321}">
                <p14:modId xmlns:p14="http://schemas.microsoft.com/office/powerpoint/2010/main" val="2314824454"/>
              </p:ext>
            </p:extLst>
          </p:nvPr>
        </p:nvGraphicFramePr>
        <p:xfrm>
          <a:off x="1079752" y="1928677"/>
          <a:ext cx="10032496" cy="386445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7" name="Slide Number Placeholder 16">
            <a:extLst>
              <a:ext uri="{FF2B5EF4-FFF2-40B4-BE49-F238E27FC236}">
                <a16:creationId xmlns:a16="http://schemas.microsoft.com/office/drawing/2014/main" id="{6EE76120-FBF7-45A1-52CC-F2B7F0783AC6}"/>
              </a:ext>
            </a:extLst>
          </p:cNvPr>
          <p:cNvSpPr>
            <a:spLocks noGrp="1"/>
          </p:cNvSpPr>
          <p:nvPr>
            <p:ph type="sldNum" sz="quarter" idx="12"/>
          </p:nvPr>
        </p:nvSpPr>
        <p:spPr/>
        <p:txBody>
          <a:bodyPr/>
          <a:lstStyle/>
          <a:p>
            <a:fld id="{76A2B3B5-49C0-48EE-87F6-742257CCDE1D}" type="slidenum">
              <a:rPr lang="en-SG" smtClean="0"/>
              <a:t>7</a:t>
            </a:fld>
            <a:endParaRPr lang="en-SG"/>
          </a:p>
        </p:txBody>
      </p:sp>
    </p:spTree>
    <p:extLst>
      <p:ext uri="{BB962C8B-B14F-4D97-AF65-F5344CB8AC3E}">
        <p14:creationId xmlns:p14="http://schemas.microsoft.com/office/powerpoint/2010/main" val="3312823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007B579E-D35D-72CB-90C5-E212207D00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9825" y="5122620"/>
            <a:ext cx="5467345" cy="2740507"/>
          </a:xfrm>
          <a:prstGeom prst="rect">
            <a:avLst/>
          </a:prstGeom>
        </p:spPr>
      </p:pic>
      <p:grpSp>
        <p:nvGrpSpPr>
          <p:cNvPr id="5" name="Group 4">
            <a:extLst>
              <a:ext uri="{FF2B5EF4-FFF2-40B4-BE49-F238E27FC236}">
                <a16:creationId xmlns:a16="http://schemas.microsoft.com/office/drawing/2014/main" id="{57151144-FE66-8A8E-A456-0AB775332DCA}"/>
              </a:ext>
            </a:extLst>
          </p:cNvPr>
          <p:cNvGrpSpPr/>
          <p:nvPr/>
        </p:nvGrpSpPr>
        <p:grpSpPr>
          <a:xfrm>
            <a:off x="0" y="6429081"/>
            <a:ext cx="12192000" cy="434006"/>
            <a:chOff x="0" y="0"/>
            <a:chExt cx="3705002" cy="264446"/>
          </a:xfrm>
        </p:grpSpPr>
        <p:sp>
          <p:nvSpPr>
            <p:cNvPr id="11" name="Freeform 5">
              <a:extLst>
                <a:ext uri="{FF2B5EF4-FFF2-40B4-BE49-F238E27FC236}">
                  <a16:creationId xmlns:a16="http://schemas.microsoft.com/office/drawing/2014/main" id="{D492F428-EF34-0C47-6C5C-9CEC0C14C22E}"/>
                </a:ext>
              </a:extLst>
            </p:cNvPr>
            <p:cNvSpPr/>
            <p:nvPr/>
          </p:nvSpPr>
          <p:spPr>
            <a:xfrm>
              <a:off x="0" y="0"/>
              <a:ext cx="3705002" cy="264446"/>
            </a:xfrm>
            <a:custGeom>
              <a:avLst/>
              <a:gdLst/>
              <a:ahLst/>
              <a:cxnLst/>
              <a:rect l="l" t="t" r="r" b="b"/>
              <a:pathLst>
                <a:path w="3705002" h="264446">
                  <a:moveTo>
                    <a:pt x="0" y="0"/>
                  </a:moveTo>
                  <a:lnTo>
                    <a:pt x="3705002" y="0"/>
                  </a:lnTo>
                  <a:lnTo>
                    <a:pt x="3705002" y="264446"/>
                  </a:lnTo>
                  <a:lnTo>
                    <a:pt x="0" y="264446"/>
                  </a:lnTo>
                  <a:close/>
                </a:path>
              </a:pathLst>
            </a:custGeom>
            <a:solidFill>
              <a:srgbClr val="253439"/>
            </a:solidFill>
          </p:spPr>
        </p:sp>
        <p:sp>
          <p:nvSpPr>
            <p:cNvPr id="12" name="TextBox 6">
              <a:extLst>
                <a:ext uri="{FF2B5EF4-FFF2-40B4-BE49-F238E27FC236}">
                  <a16:creationId xmlns:a16="http://schemas.microsoft.com/office/drawing/2014/main" id="{5A0A2288-D604-2572-451A-2564D6229241}"/>
                </a:ext>
              </a:extLst>
            </p:cNvPr>
            <p:cNvSpPr txBox="1"/>
            <p:nvPr/>
          </p:nvSpPr>
          <p:spPr>
            <a:xfrm>
              <a:off x="0" y="-38100"/>
              <a:ext cx="812800" cy="850900"/>
            </a:xfrm>
            <a:prstGeom prst="rect">
              <a:avLst/>
            </a:prstGeom>
          </p:spPr>
          <p:txBody>
            <a:bodyPr lIns="48876" tIns="48876" rIns="48876" bIns="48876" rtlCol="0" anchor="ctr"/>
            <a:lstStyle/>
            <a:p>
              <a:pPr algn="ctr">
                <a:lnSpc>
                  <a:spcPts val="1885"/>
                </a:lnSpc>
                <a:spcBef>
                  <a:spcPct val="0"/>
                </a:spcBef>
              </a:pPr>
              <a:endParaRPr/>
            </a:p>
          </p:txBody>
        </p:sp>
      </p:grpSp>
      <p:sp>
        <p:nvSpPr>
          <p:cNvPr id="2" name="Title 1">
            <a:extLst>
              <a:ext uri="{FF2B5EF4-FFF2-40B4-BE49-F238E27FC236}">
                <a16:creationId xmlns:a16="http://schemas.microsoft.com/office/drawing/2014/main" id="{B58F5C70-05F0-6975-346B-237928230340}"/>
              </a:ext>
            </a:extLst>
          </p:cNvPr>
          <p:cNvSpPr>
            <a:spLocks noGrp="1"/>
          </p:cNvSpPr>
          <p:nvPr>
            <p:ph type="title"/>
          </p:nvPr>
        </p:nvSpPr>
        <p:spPr/>
        <p:txBody>
          <a:bodyPr/>
          <a:lstStyle/>
          <a:p>
            <a:r>
              <a:rPr lang="en-SG" dirty="0">
                <a:latin typeface="Franklin Gothic Medium" panose="020B0603020102020204" pitchFamily="34" charset="0"/>
              </a:rPr>
              <a:t>SINGAPORE’S DRUG LAWS</a:t>
            </a:r>
          </a:p>
        </p:txBody>
      </p:sp>
      <p:pic>
        <p:nvPicPr>
          <p:cNvPr id="10" name="Picture 2">
            <a:extLst>
              <a:ext uri="{FF2B5EF4-FFF2-40B4-BE49-F238E27FC236}">
                <a16:creationId xmlns:a16="http://schemas.microsoft.com/office/drawing/2014/main" id="{4A670BC2-C82B-6F74-F791-E64B917034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flipV="1">
            <a:off x="10351641" y="-1249443"/>
            <a:ext cx="2909455" cy="3237223"/>
          </a:xfrm>
          <a:prstGeom prst="rect">
            <a:avLst/>
          </a:prstGeom>
        </p:spPr>
      </p:pic>
      <p:sp>
        <p:nvSpPr>
          <p:cNvPr id="4" name="Title 1">
            <a:extLst>
              <a:ext uri="{FF2B5EF4-FFF2-40B4-BE49-F238E27FC236}">
                <a16:creationId xmlns:a16="http://schemas.microsoft.com/office/drawing/2014/main" id="{ECFF0004-5E5E-9574-CE0B-CA78DDA3B8C4}"/>
              </a:ext>
            </a:extLst>
          </p:cNvPr>
          <p:cNvSpPr txBox="1">
            <a:spLocks/>
          </p:cNvSpPr>
          <p:nvPr/>
        </p:nvSpPr>
        <p:spPr>
          <a:xfrm>
            <a:off x="838200" y="1307305"/>
            <a:ext cx="7783286" cy="4818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sz="2800" dirty="0">
                <a:solidFill>
                  <a:srgbClr val="011E41"/>
                </a:solidFill>
                <a:latin typeface="Franklin Gothic Book" panose="020B0503020102020204" pitchFamily="34" charset="0"/>
              </a:rPr>
              <a:t>The Misuse of Drugs Act 1973</a:t>
            </a:r>
          </a:p>
        </p:txBody>
      </p:sp>
      <p:graphicFrame>
        <p:nvGraphicFramePr>
          <p:cNvPr id="14" name="Diagram 13">
            <a:extLst>
              <a:ext uri="{FF2B5EF4-FFF2-40B4-BE49-F238E27FC236}">
                <a16:creationId xmlns:a16="http://schemas.microsoft.com/office/drawing/2014/main" id="{E2727FBC-1014-1A3A-46F6-21DD3E194FB9}"/>
              </a:ext>
            </a:extLst>
          </p:cNvPr>
          <p:cNvGraphicFramePr/>
          <p:nvPr>
            <p:extLst>
              <p:ext uri="{D42A27DB-BD31-4B8C-83A1-F6EECF244321}">
                <p14:modId xmlns:p14="http://schemas.microsoft.com/office/powerpoint/2010/main" val="663352653"/>
              </p:ext>
            </p:extLst>
          </p:nvPr>
        </p:nvGraphicFramePr>
        <p:xfrm>
          <a:off x="1079752" y="1928677"/>
          <a:ext cx="10032496" cy="386445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Slide Number Placeholder 2">
            <a:extLst>
              <a:ext uri="{FF2B5EF4-FFF2-40B4-BE49-F238E27FC236}">
                <a16:creationId xmlns:a16="http://schemas.microsoft.com/office/drawing/2014/main" id="{6F15DDA0-CCD0-6F04-2FFE-F8D04FF406D0}"/>
              </a:ext>
            </a:extLst>
          </p:cNvPr>
          <p:cNvSpPr>
            <a:spLocks noGrp="1"/>
          </p:cNvSpPr>
          <p:nvPr>
            <p:ph type="sldNum" sz="quarter" idx="12"/>
          </p:nvPr>
        </p:nvSpPr>
        <p:spPr/>
        <p:txBody>
          <a:bodyPr/>
          <a:lstStyle/>
          <a:p>
            <a:fld id="{76A2B3B5-49C0-48EE-87F6-742257CCDE1D}" type="slidenum">
              <a:rPr lang="en-SG" smtClean="0"/>
              <a:t>8</a:t>
            </a:fld>
            <a:endParaRPr lang="en-SG"/>
          </a:p>
        </p:txBody>
      </p:sp>
    </p:spTree>
    <p:extLst>
      <p:ext uri="{BB962C8B-B14F-4D97-AF65-F5344CB8AC3E}">
        <p14:creationId xmlns:p14="http://schemas.microsoft.com/office/powerpoint/2010/main" val="1451282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007B579E-D35D-72CB-90C5-E212207D00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9825" y="5122620"/>
            <a:ext cx="5467345" cy="2740507"/>
          </a:xfrm>
          <a:prstGeom prst="rect">
            <a:avLst/>
          </a:prstGeom>
        </p:spPr>
      </p:pic>
      <p:grpSp>
        <p:nvGrpSpPr>
          <p:cNvPr id="5" name="Group 4">
            <a:extLst>
              <a:ext uri="{FF2B5EF4-FFF2-40B4-BE49-F238E27FC236}">
                <a16:creationId xmlns:a16="http://schemas.microsoft.com/office/drawing/2014/main" id="{FABBA60F-BC2C-8AF3-B242-951EABF6F3E9}"/>
              </a:ext>
            </a:extLst>
          </p:cNvPr>
          <p:cNvGrpSpPr/>
          <p:nvPr/>
        </p:nvGrpSpPr>
        <p:grpSpPr>
          <a:xfrm>
            <a:off x="0" y="6429081"/>
            <a:ext cx="12192000" cy="434006"/>
            <a:chOff x="0" y="0"/>
            <a:chExt cx="3705002" cy="264446"/>
          </a:xfrm>
        </p:grpSpPr>
        <p:sp>
          <p:nvSpPr>
            <p:cNvPr id="11" name="Freeform 5">
              <a:extLst>
                <a:ext uri="{FF2B5EF4-FFF2-40B4-BE49-F238E27FC236}">
                  <a16:creationId xmlns:a16="http://schemas.microsoft.com/office/drawing/2014/main" id="{624AFFA5-53C0-9A3E-906C-4F390FD025D5}"/>
                </a:ext>
              </a:extLst>
            </p:cNvPr>
            <p:cNvSpPr/>
            <p:nvPr/>
          </p:nvSpPr>
          <p:spPr>
            <a:xfrm>
              <a:off x="0" y="0"/>
              <a:ext cx="3705002" cy="264446"/>
            </a:xfrm>
            <a:custGeom>
              <a:avLst/>
              <a:gdLst/>
              <a:ahLst/>
              <a:cxnLst/>
              <a:rect l="l" t="t" r="r" b="b"/>
              <a:pathLst>
                <a:path w="3705002" h="264446">
                  <a:moveTo>
                    <a:pt x="0" y="0"/>
                  </a:moveTo>
                  <a:lnTo>
                    <a:pt x="3705002" y="0"/>
                  </a:lnTo>
                  <a:lnTo>
                    <a:pt x="3705002" y="264446"/>
                  </a:lnTo>
                  <a:lnTo>
                    <a:pt x="0" y="264446"/>
                  </a:lnTo>
                  <a:close/>
                </a:path>
              </a:pathLst>
            </a:custGeom>
            <a:solidFill>
              <a:srgbClr val="253439"/>
            </a:solidFill>
          </p:spPr>
        </p:sp>
        <p:sp>
          <p:nvSpPr>
            <p:cNvPr id="12" name="TextBox 6">
              <a:extLst>
                <a:ext uri="{FF2B5EF4-FFF2-40B4-BE49-F238E27FC236}">
                  <a16:creationId xmlns:a16="http://schemas.microsoft.com/office/drawing/2014/main" id="{F8E14258-ACF6-E8DC-02E0-78A92AF0AFBF}"/>
                </a:ext>
              </a:extLst>
            </p:cNvPr>
            <p:cNvSpPr txBox="1"/>
            <p:nvPr/>
          </p:nvSpPr>
          <p:spPr>
            <a:xfrm>
              <a:off x="0" y="-38100"/>
              <a:ext cx="812800" cy="850900"/>
            </a:xfrm>
            <a:prstGeom prst="rect">
              <a:avLst/>
            </a:prstGeom>
          </p:spPr>
          <p:txBody>
            <a:bodyPr lIns="48876" tIns="48876" rIns="48876" bIns="48876" rtlCol="0" anchor="ctr"/>
            <a:lstStyle/>
            <a:p>
              <a:pPr algn="ctr">
                <a:lnSpc>
                  <a:spcPts val="1885"/>
                </a:lnSpc>
                <a:spcBef>
                  <a:spcPct val="0"/>
                </a:spcBef>
              </a:pPr>
              <a:endParaRPr/>
            </a:p>
          </p:txBody>
        </p:sp>
      </p:grpSp>
      <p:sp>
        <p:nvSpPr>
          <p:cNvPr id="2" name="Title 1">
            <a:extLst>
              <a:ext uri="{FF2B5EF4-FFF2-40B4-BE49-F238E27FC236}">
                <a16:creationId xmlns:a16="http://schemas.microsoft.com/office/drawing/2014/main" id="{B58F5C70-05F0-6975-346B-237928230340}"/>
              </a:ext>
            </a:extLst>
          </p:cNvPr>
          <p:cNvSpPr>
            <a:spLocks noGrp="1"/>
          </p:cNvSpPr>
          <p:nvPr>
            <p:ph type="title"/>
          </p:nvPr>
        </p:nvSpPr>
        <p:spPr/>
        <p:txBody>
          <a:bodyPr/>
          <a:lstStyle/>
          <a:p>
            <a:r>
              <a:rPr lang="en-SG" dirty="0">
                <a:latin typeface="Franklin Gothic Medium" panose="020B0603020102020204" pitchFamily="34" charset="0"/>
              </a:rPr>
              <a:t>SINGAPORE’S DRUG LAWS</a:t>
            </a:r>
          </a:p>
        </p:txBody>
      </p:sp>
      <p:pic>
        <p:nvPicPr>
          <p:cNvPr id="10" name="Picture 2">
            <a:extLst>
              <a:ext uri="{FF2B5EF4-FFF2-40B4-BE49-F238E27FC236}">
                <a16:creationId xmlns:a16="http://schemas.microsoft.com/office/drawing/2014/main" id="{4A670BC2-C82B-6F74-F791-E64B917034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flipV="1">
            <a:off x="10351641" y="-1249443"/>
            <a:ext cx="2909455" cy="3237223"/>
          </a:xfrm>
          <a:prstGeom prst="rect">
            <a:avLst/>
          </a:prstGeom>
        </p:spPr>
      </p:pic>
      <p:sp>
        <p:nvSpPr>
          <p:cNvPr id="4" name="Title 1">
            <a:extLst>
              <a:ext uri="{FF2B5EF4-FFF2-40B4-BE49-F238E27FC236}">
                <a16:creationId xmlns:a16="http://schemas.microsoft.com/office/drawing/2014/main" id="{ECFF0004-5E5E-9574-CE0B-CA78DDA3B8C4}"/>
              </a:ext>
            </a:extLst>
          </p:cNvPr>
          <p:cNvSpPr txBox="1">
            <a:spLocks/>
          </p:cNvSpPr>
          <p:nvPr/>
        </p:nvSpPr>
        <p:spPr>
          <a:xfrm>
            <a:off x="838200" y="1307305"/>
            <a:ext cx="7783286" cy="4818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sz="2800" dirty="0">
                <a:solidFill>
                  <a:srgbClr val="011E41"/>
                </a:solidFill>
                <a:latin typeface="Franklin Gothic Book" panose="020B0503020102020204" pitchFamily="34" charset="0"/>
              </a:rPr>
              <a:t>The Misuse of Drugs Act 1973</a:t>
            </a:r>
          </a:p>
        </p:txBody>
      </p:sp>
      <p:graphicFrame>
        <p:nvGraphicFramePr>
          <p:cNvPr id="14" name="Diagram 13">
            <a:extLst>
              <a:ext uri="{FF2B5EF4-FFF2-40B4-BE49-F238E27FC236}">
                <a16:creationId xmlns:a16="http://schemas.microsoft.com/office/drawing/2014/main" id="{E2727FBC-1014-1A3A-46F6-21DD3E194FB9}"/>
              </a:ext>
            </a:extLst>
          </p:cNvPr>
          <p:cNvGraphicFramePr/>
          <p:nvPr>
            <p:extLst>
              <p:ext uri="{D42A27DB-BD31-4B8C-83A1-F6EECF244321}">
                <p14:modId xmlns:p14="http://schemas.microsoft.com/office/powerpoint/2010/main" val="3204921028"/>
              </p:ext>
            </p:extLst>
          </p:nvPr>
        </p:nvGraphicFramePr>
        <p:xfrm>
          <a:off x="1079752" y="1928677"/>
          <a:ext cx="10032496" cy="386445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Slide Number Placeholder 2">
            <a:extLst>
              <a:ext uri="{FF2B5EF4-FFF2-40B4-BE49-F238E27FC236}">
                <a16:creationId xmlns:a16="http://schemas.microsoft.com/office/drawing/2014/main" id="{D2AEB320-E85C-F533-6ADA-8E1362050459}"/>
              </a:ext>
            </a:extLst>
          </p:cNvPr>
          <p:cNvSpPr>
            <a:spLocks noGrp="1"/>
          </p:cNvSpPr>
          <p:nvPr>
            <p:ph type="sldNum" sz="quarter" idx="12"/>
          </p:nvPr>
        </p:nvSpPr>
        <p:spPr/>
        <p:txBody>
          <a:bodyPr/>
          <a:lstStyle/>
          <a:p>
            <a:fld id="{76A2B3B5-49C0-48EE-87F6-742257CCDE1D}" type="slidenum">
              <a:rPr lang="en-SG" smtClean="0"/>
              <a:t>9</a:t>
            </a:fld>
            <a:endParaRPr lang="en-SG"/>
          </a:p>
        </p:txBody>
      </p:sp>
    </p:spTree>
    <p:extLst>
      <p:ext uri="{BB962C8B-B14F-4D97-AF65-F5344CB8AC3E}">
        <p14:creationId xmlns:p14="http://schemas.microsoft.com/office/powerpoint/2010/main" val="3314253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4218</TotalTime>
  <Words>2194</Words>
  <Application>Microsoft Office PowerPoint</Application>
  <PresentationFormat>Widescreen</PresentationFormat>
  <Paragraphs>263</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Libre Franklin Black Bold</vt:lpstr>
      <vt:lpstr>Arial</vt:lpstr>
      <vt:lpstr>Calibri</vt:lpstr>
      <vt:lpstr>Calibri Light</vt:lpstr>
      <vt:lpstr>Franklin Gothic Book</vt:lpstr>
      <vt:lpstr>Franklin Gothic Medium</vt:lpstr>
      <vt:lpstr>Modern Love Grunge</vt:lpstr>
      <vt:lpstr>Office Theme</vt:lpstr>
      <vt:lpstr>Preventive Drug Education</vt:lpstr>
      <vt:lpstr>SINGAPORE’S DRUG POLICY</vt:lpstr>
      <vt:lpstr>LAWS IN PLACE TO HELP US</vt:lpstr>
      <vt:lpstr>LAWS IN PLACE TO HELP US</vt:lpstr>
      <vt:lpstr>LAWS IN PLACE TO HELP US</vt:lpstr>
      <vt:lpstr>SINGAPORE’S DRUG LAWS</vt:lpstr>
      <vt:lpstr>SINGAPORE’S DRUG LAWS</vt:lpstr>
      <vt:lpstr>SINGAPORE’S DRUG LAWS</vt:lpstr>
      <vt:lpstr>SINGAPORE’S DRUG LAWS</vt:lpstr>
      <vt:lpstr>COMMONLY ABUSED DRUGS  AND THEIR EFFECTS</vt:lpstr>
      <vt:lpstr>COMMONLY ABUSED DRUGS  AND THEIR EFFECTS</vt:lpstr>
      <vt:lpstr>COMMONLY ABUSED DRUGS  AND THEIR EFFECTS</vt:lpstr>
      <vt:lpstr>COMMONLY ABUSED DRUGS  AND THEIR EFFECTS</vt:lpstr>
      <vt:lpstr>COMMONLY ABUSED DRUGS  AND THEIR EFFECTS</vt:lpstr>
      <vt:lpstr>COMMONLY ABUSED DRUGS  AND THEIR EFFECTS</vt:lpstr>
      <vt:lpstr>HOW CAN YOU HELP YOUR  FRIENDS AND LOVED ONES</vt:lpstr>
      <vt:lpstr>WHAT SHOULD YOU DO IF…</vt:lpstr>
      <vt:lpstr>MAKING A REPORT TO CNB</vt:lpstr>
      <vt:lpstr>CONTACTS AND HELPLINES</vt:lpstr>
      <vt:lpstr>RESOURCES</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Preventive Drug Education</dc:title>
  <dc:creator>Hazel CHUA (CNB)</dc:creator>
  <cp:lastModifiedBy>Hazel CHUA (CNB)</cp:lastModifiedBy>
  <cp:revision>14</cp:revision>
  <dcterms:created xsi:type="dcterms:W3CDTF">2022-11-25T09:29:35Z</dcterms:created>
  <dcterms:modified xsi:type="dcterms:W3CDTF">2023-03-16T07:53:20Z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803508-8490-4252-b331-d9b72689e942_Enabled">
    <vt:lpwstr>true</vt:lpwstr>
  </property>
  <property fmtid="{D5CDD505-2E9C-101B-9397-08002B2CF9AE}" pid="3" name="MSIP_Label_54803508-8490-4252-b331-d9b72689e942_SetDate">
    <vt:lpwstr>2022-11-25T11:12:38Z</vt:lpwstr>
  </property>
  <property fmtid="{D5CDD505-2E9C-101B-9397-08002B2CF9AE}" pid="4" name="MSIP_Label_54803508-8490-4252-b331-d9b72689e942_Method">
    <vt:lpwstr>Privileged</vt:lpwstr>
  </property>
  <property fmtid="{D5CDD505-2E9C-101B-9397-08002B2CF9AE}" pid="5" name="MSIP_Label_54803508-8490-4252-b331-d9b72689e942_Name">
    <vt:lpwstr>Non Sensitive_0</vt:lpwstr>
  </property>
  <property fmtid="{D5CDD505-2E9C-101B-9397-08002B2CF9AE}" pid="6" name="MSIP_Label_54803508-8490-4252-b331-d9b72689e942_SiteId">
    <vt:lpwstr>0b11c524-9a1c-4e1b-84cb-6336aefc2243</vt:lpwstr>
  </property>
  <property fmtid="{D5CDD505-2E9C-101B-9397-08002B2CF9AE}" pid="7" name="MSIP_Label_54803508-8490-4252-b331-d9b72689e942_ActionId">
    <vt:lpwstr>2da2a57e-a0d3-4586-9a9b-cb722dc2659c</vt:lpwstr>
  </property>
  <property fmtid="{D5CDD505-2E9C-101B-9397-08002B2CF9AE}" pid="8" name="MSIP_Label_54803508-8490-4252-b331-d9b72689e942_ContentBits">
    <vt:lpwstr>0</vt:lpwstr>
  </property>
</Properties>
</file>